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7" r:id="rId2"/>
    <p:sldId id="298" r:id="rId3"/>
    <p:sldId id="307" r:id="rId4"/>
    <p:sldId id="258" r:id="rId5"/>
    <p:sldId id="259" r:id="rId6"/>
    <p:sldId id="260" r:id="rId7"/>
    <p:sldId id="261" r:id="rId8"/>
    <p:sldId id="262" r:id="rId9"/>
    <p:sldId id="263" r:id="rId10"/>
    <p:sldId id="264" r:id="rId11"/>
    <p:sldId id="265" r:id="rId12"/>
    <p:sldId id="266" r:id="rId13"/>
    <p:sldId id="267" r:id="rId14"/>
    <p:sldId id="293" r:id="rId15"/>
    <p:sldId id="268" r:id="rId16"/>
    <p:sldId id="269" r:id="rId17"/>
    <p:sldId id="270" r:id="rId18"/>
    <p:sldId id="271" r:id="rId19"/>
    <p:sldId id="272" r:id="rId20"/>
    <p:sldId id="273" r:id="rId21"/>
    <p:sldId id="274" r:id="rId22"/>
    <p:sldId id="306" r:id="rId23"/>
    <p:sldId id="304" r:id="rId24"/>
    <p:sldId id="305"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22"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3A2DD8-D549-400A-A38C-7CE633981206}" type="datetimeFigureOut">
              <a:rPr lang="en-US" smtClean="0"/>
              <a:pPr/>
              <a:t>5/30/2022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9A9AF44-71B4-46FB-A0F6-3237083E378C}" type="slidenum">
              <a:rPr lang="en-IN" smtClean="0"/>
              <a:pPr/>
              <a:t>‹#›</a:t>
            </a:fld>
            <a:endParaRPr lang="en-IN"/>
          </a:p>
        </p:txBody>
      </p:sp>
    </p:spTree>
    <p:extLst>
      <p:ext uri="{BB962C8B-B14F-4D97-AF65-F5344CB8AC3E}">
        <p14:creationId xmlns:p14="http://schemas.microsoft.com/office/powerpoint/2010/main" val="2805447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3A2DD8-D549-400A-A38C-7CE633981206}" type="datetimeFigureOut">
              <a:rPr lang="en-US" smtClean="0"/>
              <a:pPr/>
              <a:t>5/30/2022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9A9AF44-71B4-46FB-A0F6-3237083E378C}" type="slidenum">
              <a:rPr lang="en-IN" smtClean="0"/>
              <a:pPr/>
              <a:t>‹#›</a:t>
            </a:fld>
            <a:endParaRPr lang="en-IN"/>
          </a:p>
        </p:txBody>
      </p:sp>
    </p:spTree>
    <p:extLst>
      <p:ext uri="{BB962C8B-B14F-4D97-AF65-F5344CB8AC3E}">
        <p14:creationId xmlns:p14="http://schemas.microsoft.com/office/powerpoint/2010/main" val="3439329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3A2DD8-D549-400A-A38C-7CE633981206}" type="datetimeFigureOut">
              <a:rPr lang="en-US" smtClean="0"/>
              <a:pPr/>
              <a:t>5/30/2022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9A9AF44-71B4-46FB-A0F6-3237083E378C}" type="slidenum">
              <a:rPr lang="en-IN" smtClean="0"/>
              <a:pPr/>
              <a:t>‹#›</a:t>
            </a:fld>
            <a:endParaRPr lang="en-IN"/>
          </a:p>
        </p:txBody>
      </p:sp>
    </p:spTree>
    <p:extLst>
      <p:ext uri="{BB962C8B-B14F-4D97-AF65-F5344CB8AC3E}">
        <p14:creationId xmlns:p14="http://schemas.microsoft.com/office/powerpoint/2010/main" val="1870032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3A2DD8-D549-400A-A38C-7CE633981206}" type="datetimeFigureOut">
              <a:rPr lang="en-US" smtClean="0"/>
              <a:pPr/>
              <a:t>5/30/2022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9A9AF44-71B4-46FB-A0F6-3237083E378C}" type="slidenum">
              <a:rPr lang="en-IN" smtClean="0"/>
              <a:pPr/>
              <a:t>‹#›</a:t>
            </a:fld>
            <a:endParaRPr lang="en-IN"/>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94876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3A2DD8-D549-400A-A38C-7CE633981206}" type="datetimeFigureOut">
              <a:rPr lang="en-US" smtClean="0"/>
              <a:pPr/>
              <a:t>5/30/2022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9A9AF44-71B4-46FB-A0F6-3237083E378C}" type="slidenum">
              <a:rPr lang="en-IN" smtClean="0"/>
              <a:pPr/>
              <a:t>‹#›</a:t>
            </a:fld>
            <a:endParaRPr lang="en-IN"/>
          </a:p>
        </p:txBody>
      </p:sp>
    </p:spTree>
    <p:extLst>
      <p:ext uri="{BB962C8B-B14F-4D97-AF65-F5344CB8AC3E}">
        <p14:creationId xmlns:p14="http://schemas.microsoft.com/office/powerpoint/2010/main" val="3691430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53A2DD8-D549-400A-A38C-7CE633981206}" type="datetimeFigureOut">
              <a:rPr lang="en-US" smtClean="0"/>
              <a:pPr/>
              <a:t>5/30/2022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9A9AF44-71B4-46FB-A0F6-3237083E378C}" type="slidenum">
              <a:rPr lang="en-IN" smtClean="0"/>
              <a:pPr/>
              <a:t>‹#›</a:t>
            </a:fld>
            <a:endParaRPr lang="en-IN"/>
          </a:p>
        </p:txBody>
      </p:sp>
    </p:spTree>
    <p:extLst>
      <p:ext uri="{BB962C8B-B14F-4D97-AF65-F5344CB8AC3E}">
        <p14:creationId xmlns:p14="http://schemas.microsoft.com/office/powerpoint/2010/main" val="982052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53A2DD8-D549-400A-A38C-7CE633981206}" type="datetimeFigureOut">
              <a:rPr lang="en-US" smtClean="0"/>
              <a:pPr/>
              <a:t>5/30/2022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9A9AF44-71B4-46FB-A0F6-3237083E378C}" type="slidenum">
              <a:rPr lang="en-IN" smtClean="0"/>
              <a:pPr/>
              <a:t>‹#›</a:t>
            </a:fld>
            <a:endParaRPr lang="en-IN"/>
          </a:p>
        </p:txBody>
      </p:sp>
    </p:spTree>
    <p:extLst>
      <p:ext uri="{BB962C8B-B14F-4D97-AF65-F5344CB8AC3E}">
        <p14:creationId xmlns:p14="http://schemas.microsoft.com/office/powerpoint/2010/main" val="1960027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3A2DD8-D549-400A-A38C-7CE633981206}" type="datetimeFigureOut">
              <a:rPr lang="en-US" smtClean="0"/>
              <a:pPr/>
              <a:t>5/30/2022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9A9AF44-71B4-46FB-A0F6-3237083E378C}" type="slidenum">
              <a:rPr lang="en-IN" smtClean="0"/>
              <a:pPr/>
              <a:t>‹#›</a:t>
            </a:fld>
            <a:endParaRPr lang="en-IN"/>
          </a:p>
        </p:txBody>
      </p:sp>
    </p:spTree>
    <p:extLst>
      <p:ext uri="{BB962C8B-B14F-4D97-AF65-F5344CB8AC3E}">
        <p14:creationId xmlns:p14="http://schemas.microsoft.com/office/powerpoint/2010/main" val="428164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3A2DD8-D549-400A-A38C-7CE633981206}" type="datetimeFigureOut">
              <a:rPr lang="en-US" smtClean="0"/>
              <a:pPr/>
              <a:t>5/30/2022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9A9AF44-71B4-46FB-A0F6-3237083E378C}" type="slidenum">
              <a:rPr lang="en-IN" smtClean="0"/>
              <a:pPr/>
              <a:t>‹#›</a:t>
            </a:fld>
            <a:endParaRPr lang="en-IN"/>
          </a:p>
        </p:txBody>
      </p:sp>
    </p:spTree>
    <p:extLst>
      <p:ext uri="{BB962C8B-B14F-4D97-AF65-F5344CB8AC3E}">
        <p14:creationId xmlns:p14="http://schemas.microsoft.com/office/powerpoint/2010/main" val="3732845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53A2DD8-D549-400A-A38C-7CE633981206}" type="datetimeFigureOut">
              <a:rPr lang="en-US" smtClean="0"/>
              <a:pPr/>
              <a:t>5/30/2022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9A9AF44-71B4-46FB-A0F6-3237083E378C}" type="slidenum">
              <a:rPr lang="en-IN" smtClean="0"/>
              <a:pPr/>
              <a:t>‹#›</a:t>
            </a:fld>
            <a:endParaRPr lang="en-IN"/>
          </a:p>
        </p:txBody>
      </p:sp>
    </p:spTree>
    <p:extLst>
      <p:ext uri="{BB962C8B-B14F-4D97-AF65-F5344CB8AC3E}">
        <p14:creationId xmlns:p14="http://schemas.microsoft.com/office/powerpoint/2010/main" val="2611223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3A2DD8-D549-400A-A38C-7CE633981206}" type="datetimeFigureOut">
              <a:rPr lang="en-US" smtClean="0"/>
              <a:pPr/>
              <a:t>5/30/2022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9A9AF44-71B4-46FB-A0F6-3237083E378C}" type="slidenum">
              <a:rPr lang="en-IN" smtClean="0"/>
              <a:pPr/>
              <a:t>‹#›</a:t>
            </a:fld>
            <a:endParaRPr lang="en-IN"/>
          </a:p>
        </p:txBody>
      </p:sp>
    </p:spTree>
    <p:extLst>
      <p:ext uri="{BB962C8B-B14F-4D97-AF65-F5344CB8AC3E}">
        <p14:creationId xmlns:p14="http://schemas.microsoft.com/office/powerpoint/2010/main" val="3502660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3A2DD8-D549-400A-A38C-7CE633981206}" type="datetimeFigureOut">
              <a:rPr lang="en-US" smtClean="0"/>
              <a:pPr/>
              <a:t>5/30/2022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9A9AF44-71B4-46FB-A0F6-3237083E378C}" type="slidenum">
              <a:rPr lang="en-IN" smtClean="0"/>
              <a:pPr/>
              <a:t>‹#›</a:t>
            </a:fld>
            <a:endParaRPr lang="en-IN"/>
          </a:p>
        </p:txBody>
      </p:sp>
    </p:spTree>
    <p:extLst>
      <p:ext uri="{BB962C8B-B14F-4D97-AF65-F5344CB8AC3E}">
        <p14:creationId xmlns:p14="http://schemas.microsoft.com/office/powerpoint/2010/main" val="2772269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3A2DD8-D549-400A-A38C-7CE633981206}" type="datetimeFigureOut">
              <a:rPr lang="en-US" smtClean="0"/>
              <a:pPr/>
              <a:t>5/30/2022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9A9AF44-71B4-46FB-A0F6-3237083E378C}" type="slidenum">
              <a:rPr lang="en-IN" smtClean="0"/>
              <a:pPr/>
              <a:t>‹#›</a:t>
            </a:fld>
            <a:endParaRPr lang="en-IN"/>
          </a:p>
        </p:txBody>
      </p:sp>
    </p:spTree>
    <p:extLst>
      <p:ext uri="{BB962C8B-B14F-4D97-AF65-F5344CB8AC3E}">
        <p14:creationId xmlns:p14="http://schemas.microsoft.com/office/powerpoint/2010/main" val="113042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3A2DD8-D549-400A-A38C-7CE633981206}" type="datetimeFigureOut">
              <a:rPr lang="en-US" smtClean="0"/>
              <a:pPr/>
              <a:t>5/30/2022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9A9AF44-71B4-46FB-A0F6-3237083E378C}" type="slidenum">
              <a:rPr lang="en-IN" smtClean="0"/>
              <a:pPr/>
              <a:t>‹#›</a:t>
            </a:fld>
            <a:endParaRPr lang="en-IN"/>
          </a:p>
        </p:txBody>
      </p:sp>
    </p:spTree>
    <p:extLst>
      <p:ext uri="{BB962C8B-B14F-4D97-AF65-F5344CB8AC3E}">
        <p14:creationId xmlns:p14="http://schemas.microsoft.com/office/powerpoint/2010/main" val="349614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3A2DD8-D549-400A-A38C-7CE633981206}" type="datetimeFigureOut">
              <a:rPr lang="en-US" smtClean="0"/>
              <a:pPr/>
              <a:t>5/30/2022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9A9AF44-71B4-46FB-A0F6-3237083E378C}" type="slidenum">
              <a:rPr lang="en-IN" smtClean="0"/>
              <a:pPr/>
              <a:t>‹#›</a:t>
            </a:fld>
            <a:endParaRPr lang="en-IN"/>
          </a:p>
        </p:txBody>
      </p:sp>
    </p:spTree>
    <p:extLst>
      <p:ext uri="{BB962C8B-B14F-4D97-AF65-F5344CB8AC3E}">
        <p14:creationId xmlns:p14="http://schemas.microsoft.com/office/powerpoint/2010/main" val="2499577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53A2DD8-D549-400A-A38C-7CE633981206}" type="datetimeFigureOut">
              <a:rPr lang="en-US" smtClean="0"/>
              <a:pPr/>
              <a:t>5/30/2022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9A9AF44-71B4-46FB-A0F6-3237083E378C}" type="slidenum">
              <a:rPr lang="en-IN" smtClean="0"/>
              <a:pPr/>
              <a:t>‹#›</a:t>
            </a:fld>
            <a:endParaRPr lang="en-IN"/>
          </a:p>
        </p:txBody>
      </p:sp>
    </p:spTree>
    <p:extLst>
      <p:ext uri="{BB962C8B-B14F-4D97-AF65-F5344CB8AC3E}">
        <p14:creationId xmlns:p14="http://schemas.microsoft.com/office/powerpoint/2010/main" val="360808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653A2DD8-D549-400A-A38C-7CE633981206}" type="datetimeFigureOut">
              <a:rPr lang="en-US" smtClean="0"/>
              <a:pPr/>
              <a:t>5/30/2022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9A9AF44-71B4-46FB-A0F6-3237083E378C}" type="slidenum">
              <a:rPr lang="en-IN" smtClean="0"/>
              <a:pPr/>
              <a:t>‹#›</a:t>
            </a:fld>
            <a:endParaRPr lang="en-IN"/>
          </a:p>
        </p:txBody>
      </p:sp>
    </p:spTree>
    <p:extLst>
      <p:ext uri="{BB962C8B-B14F-4D97-AF65-F5344CB8AC3E}">
        <p14:creationId xmlns:p14="http://schemas.microsoft.com/office/powerpoint/2010/main" val="976355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3A2DD8-D549-400A-A38C-7CE633981206}" type="datetimeFigureOut">
              <a:rPr lang="en-US" smtClean="0"/>
              <a:pPr/>
              <a:t>5/30/2022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9A9AF44-71B4-46FB-A0F6-3237083E378C}" type="slidenum">
              <a:rPr lang="en-IN" smtClean="0"/>
              <a:pPr/>
              <a:t>‹#›</a:t>
            </a:fld>
            <a:endParaRPr lang="en-IN"/>
          </a:p>
        </p:txBody>
      </p:sp>
    </p:spTree>
    <p:extLst>
      <p:ext uri="{BB962C8B-B14F-4D97-AF65-F5344CB8AC3E}">
        <p14:creationId xmlns:p14="http://schemas.microsoft.com/office/powerpoint/2010/main" val="1925898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3A2DD8-D549-400A-A38C-7CE633981206}" type="datetimeFigureOut">
              <a:rPr lang="en-US" smtClean="0"/>
              <a:pPr/>
              <a:t>5/30/2022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9A9AF44-71B4-46FB-A0F6-3237083E378C}" type="slidenum">
              <a:rPr lang="en-IN" smtClean="0"/>
              <a:pPr/>
              <a:t>‹#›</a:t>
            </a:fld>
            <a:endParaRPr lang="en-IN"/>
          </a:p>
        </p:txBody>
      </p:sp>
    </p:spTree>
    <p:extLst>
      <p:ext uri="{BB962C8B-B14F-4D97-AF65-F5344CB8AC3E}">
        <p14:creationId xmlns:p14="http://schemas.microsoft.com/office/powerpoint/2010/main" val="1614907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653A2DD8-D549-400A-A38C-7CE633981206}" type="datetimeFigureOut">
              <a:rPr lang="en-US" smtClean="0"/>
              <a:pPr/>
              <a:t>5/30/2022</a:t>
            </a:fld>
            <a:endParaRPr lang="en-IN"/>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IN"/>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F9A9AF44-71B4-46FB-A0F6-3237083E378C}" type="slidenum">
              <a:rPr lang="en-IN" smtClean="0"/>
              <a:pPr/>
              <a:t>‹#›</a:t>
            </a:fld>
            <a:endParaRPr lang="en-IN"/>
          </a:p>
        </p:txBody>
      </p:sp>
    </p:spTree>
    <p:extLst>
      <p:ext uri="{BB962C8B-B14F-4D97-AF65-F5344CB8AC3E}">
        <p14:creationId xmlns:p14="http://schemas.microsoft.com/office/powerpoint/2010/main" val="6843076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04257" y="1143001"/>
            <a:ext cx="7489371" cy="415498"/>
          </a:xfrm>
          <a:prstGeom prst="rect">
            <a:avLst/>
          </a:prstGeom>
          <a:noFill/>
        </p:spPr>
        <p:txBody>
          <a:bodyPr wrap="square" rtlCol="0">
            <a:spAutoFit/>
          </a:bodyPr>
          <a:lstStyle/>
          <a:p>
            <a:r>
              <a:rPr lang="en-US" sz="2100" dirty="0">
                <a:latin typeface="Book Antiqua" panose="02040602050305030304" pitchFamily="18" charset="0"/>
              </a:rPr>
              <a:t>RUNGTA COLLEGE OF DENTAL SCIENCES &amp; RESEARCH </a:t>
            </a:r>
          </a:p>
        </p:txBody>
      </p:sp>
      <p:sp>
        <p:nvSpPr>
          <p:cNvPr id="4" name="TextBox 3"/>
          <p:cNvSpPr txBox="1"/>
          <p:nvPr/>
        </p:nvSpPr>
        <p:spPr>
          <a:xfrm>
            <a:off x="2158214" y="3143250"/>
            <a:ext cx="5981457" cy="738664"/>
          </a:xfrm>
          <a:prstGeom prst="rect">
            <a:avLst/>
          </a:prstGeom>
          <a:noFill/>
        </p:spPr>
        <p:txBody>
          <a:bodyPr wrap="square" rtlCol="0">
            <a:spAutoFit/>
          </a:bodyPr>
          <a:lstStyle/>
          <a:p>
            <a:pPr algn="ctr"/>
            <a:r>
              <a:rPr lang="en-US" sz="2100" dirty="0">
                <a:latin typeface="Book Antiqua" panose="02040602050305030304" pitchFamily="18" charset="0"/>
              </a:rPr>
              <a:t>TITLE OF THE TOPIC- </a:t>
            </a:r>
            <a:endParaRPr lang="en-US" sz="2100" dirty="0" smtClean="0">
              <a:latin typeface="Book Antiqua" panose="02040602050305030304" pitchFamily="18" charset="0"/>
            </a:endParaRPr>
          </a:p>
          <a:p>
            <a:pPr algn="ctr"/>
            <a:r>
              <a:rPr lang="en-US" sz="2100" dirty="0" smtClean="0">
                <a:latin typeface="Book Antiqua" panose="02040602050305030304" pitchFamily="18" charset="0"/>
              </a:rPr>
              <a:t>ANCHORAGE IN ORTHODONTICS</a:t>
            </a:r>
            <a:endParaRPr lang="en-US" sz="2100" dirty="0">
              <a:latin typeface="Book Antiqua" panose="02040602050305030304" pitchFamily="18" charset="0"/>
            </a:endParaRPr>
          </a:p>
        </p:txBody>
      </p:sp>
      <p:sp>
        <p:nvSpPr>
          <p:cNvPr id="6" name="TextBox 5"/>
          <p:cNvSpPr txBox="1"/>
          <p:nvPr/>
        </p:nvSpPr>
        <p:spPr>
          <a:xfrm>
            <a:off x="598714" y="4877368"/>
            <a:ext cx="8545286" cy="738664"/>
          </a:xfrm>
          <a:prstGeom prst="rect">
            <a:avLst/>
          </a:prstGeom>
          <a:noFill/>
        </p:spPr>
        <p:txBody>
          <a:bodyPr wrap="square" rtlCol="0">
            <a:spAutoFit/>
          </a:bodyPr>
          <a:lstStyle/>
          <a:p>
            <a:pPr algn="ctr"/>
            <a:r>
              <a:rPr lang="en-US" sz="2100" dirty="0">
                <a:latin typeface="Book Antiqua" panose="02040602050305030304" pitchFamily="18" charset="0"/>
              </a:rPr>
              <a:t>DEPARTMENT OF ORTHODONTICS AND DENTOFACIAL ORTHOPAEDICS  </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781" r="15781"/>
          <a:stretch/>
        </p:blipFill>
        <p:spPr>
          <a:xfrm>
            <a:off x="0" y="857250"/>
            <a:ext cx="1393371" cy="1585913"/>
          </a:xfrm>
          <a:prstGeom prst="rect">
            <a:avLst/>
          </a:prstGeom>
        </p:spPr>
      </p:pic>
    </p:spTree>
    <p:extLst>
      <p:ext uri="{BB962C8B-B14F-4D97-AF65-F5344CB8AC3E}">
        <p14:creationId xmlns:p14="http://schemas.microsoft.com/office/powerpoint/2010/main" val="3664568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99392"/>
            <a:ext cx="7773338" cy="864097"/>
          </a:xfrm>
        </p:spPr>
        <p:txBody>
          <a:bodyPr>
            <a:normAutofit/>
          </a:bodyPr>
          <a:lstStyle/>
          <a:p>
            <a:r>
              <a:rPr lang="en-IN" sz="2800" b="1" u="sng" dirty="0">
                <a:latin typeface="Times New Roman" pitchFamily="18" charset="0"/>
                <a:cs typeface="Times New Roman" pitchFamily="18" charset="0"/>
              </a:rPr>
              <a:t>ALVEOLAR  BONE</a:t>
            </a:r>
          </a:p>
        </p:txBody>
      </p:sp>
      <p:sp>
        <p:nvSpPr>
          <p:cNvPr id="3" name="Content Placeholder 2"/>
          <p:cNvSpPr>
            <a:spLocks noGrp="1"/>
          </p:cNvSpPr>
          <p:nvPr>
            <p:ph idx="1"/>
          </p:nvPr>
        </p:nvSpPr>
        <p:spPr>
          <a:xfrm>
            <a:off x="611560" y="908720"/>
            <a:ext cx="8229600" cy="2286015"/>
          </a:xfrm>
        </p:spPr>
        <p:txBody>
          <a:bodyPr>
            <a:noAutofit/>
          </a:bodyPr>
          <a:lstStyle/>
          <a:p>
            <a:r>
              <a:rPr lang="en-IN" sz="2400" dirty="0">
                <a:latin typeface="Times New Roman" pitchFamily="18" charset="0"/>
                <a:cs typeface="Times New Roman" pitchFamily="18" charset="0"/>
              </a:rPr>
              <a:t>The alveolar bone that surrounds the tooth offers resistance to tooth movement up to a certain amount of force.</a:t>
            </a:r>
          </a:p>
          <a:p>
            <a:r>
              <a:rPr lang="en-IN" sz="2400" dirty="0">
                <a:latin typeface="Times New Roman" pitchFamily="18" charset="0"/>
                <a:cs typeface="Times New Roman" pitchFamily="18" charset="0"/>
              </a:rPr>
              <a:t>When the force applied exceeds a certain limit, the alveolar bone permits tooth movement by bone remodelling.</a:t>
            </a:r>
          </a:p>
        </p:txBody>
      </p:sp>
      <p:pic>
        <p:nvPicPr>
          <p:cNvPr id="4" name="Picture 3" descr="bone.jpg"/>
          <p:cNvPicPr>
            <a:picLocks noChangeAspect="1"/>
          </p:cNvPicPr>
          <p:nvPr/>
        </p:nvPicPr>
        <p:blipFill>
          <a:blip r:embed="rId2"/>
          <a:stretch>
            <a:fillRect/>
          </a:stretch>
        </p:blipFill>
        <p:spPr>
          <a:xfrm>
            <a:off x="1714480" y="3786190"/>
            <a:ext cx="5500726" cy="278608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69485"/>
            <a:ext cx="7773338" cy="1596177"/>
          </a:xfrm>
        </p:spPr>
        <p:txBody>
          <a:bodyPr>
            <a:normAutofit/>
          </a:bodyPr>
          <a:lstStyle/>
          <a:p>
            <a:r>
              <a:rPr lang="en-IN" sz="2800" b="1" u="sng" dirty="0">
                <a:latin typeface="Times New Roman" pitchFamily="18" charset="0"/>
                <a:cs typeface="Times New Roman" pitchFamily="18" charset="0"/>
              </a:rPr>
              <a:t>BASAL  BONE </a:t>
            </a:r>
          </a:p>
        </p:txBody>
      </p:sp>
      <p:sp>
        <p:nvSpPr>
          <p:cNvPr id="3" name="Content Placeholder 2"/>
          <p:cNvSpPr>
            <a:spLocks noGrp="1"/>
          </p:cNvSpPr>
          <p:nvPr>
            <p:ph idx="1"/>
          </p:nvPr>
        </p:nvSpPr>
        <p:spPr>
          <a:xfrm>
            <a:off x="611560" y="836712"/>
            <a:ext cx="8229600" cy="2786082"/>
          </a:xfrm>
        </p:spPr>
        <p:txBody>
          <a:bodyPr>
            <a:normAutofit fontScale="70000" lnSpcReduction="20000"/>
          </a:bodyPr>
          <a:lstStyle/>
          <a:p>
            <a:r>
              <a:rPr lang="en-IN" sz="2400" dirty="0">
                <a:latin typeface="Times New Roman" pitchFamily="18" charset="0"/>
                <a:cs typeface="Times New Roman" pitchFamily="18" charset="0"/>
              </a:rPr>
              <a:t>Certain areas of the basal jawbones are available intra-orally as sources of anchorage.</a:t>
            </a:r>
          </a:p>
          <a:p>
            <a:endParaRPr lang="en-IN" sz="2400" dirty="0">
              <a:latin typeface="Times New Roman" pitchFamily="18" charset="0"/>
              <a:cs typeface="Times New Roman" pitchFamily="18" charset="0"/>
            </a:endParaRPr>
          </a:p>
          <a:p>
            <a:r>
              <a:rPr lang="en-IN" sz="2400" dirty="0">
                <a:latin typeface="Times New Roman" pitchFamily="18" charset="0"/>
                <a:cs typeface="Times New Roman" pitchFamily="18" charset="0"/>
              </a:rPr>
              <a:t>These areas include the hard palate and the lingual surface of the mandible in the region of the roots.</a:t>
            </a:r>
          </a:p>
          <a:p>
            <a:endParaRPr lang="en-IN" sz="2400" dirty="0">
              <a:latin typeface="Times New Roman" pitchFamily="18" charset="0"/>
              <a:cs typeface="Times New Roman" pitchFamily="18" charset="0"/>
            </a:endParaRPr>
          </a:p>
          <a:p>
            <a:r>
              <a:rPr lang="en-IN" sz="2400" dirty="0">
                <a:latin typeface="Times New Roman" pitchFamily="18" charset="0"/>
                <a:cs typeface="Times New Roman" pitchFamily="18" charset="0"/>
              </a:rPr>
              <a:t>These intraoral hard areas of basal bone can be used to augment intra-maxillary or inter-maxillary anchorage.</a:t>
            </a:r>
          </a:p>
        </p:txBody>
      </p:sp>
      <p:pic>
        <p:nvPicPr>
          <p:cNvPr id="4" name="Picture 3" descr="download (9).jpg"/>
          <p:cNvPicPr>
            <a:picLocks noChangeAspect="1"/>
          </p:cNvPicPr>
          <p:nvPr/>
        </p:nvPicPr>
        <p:blipFill>
          <a:blip r:embed="rId2"/>
          <a:srcRect l="12355" t="50000" r="3668" b="7474"/>
          <a:stretch>
            <a:fillRect/>
          </a:stretch>
        </p:blipFill>
        <p:spPr>
          <a:xfrm>
            <a:off x="1928794" y="4000504"/>
            <a:ext cx="5286412" cy="242889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71546"/>
          </a:xfrm>
        </p:spPr>
        <p:txBody>
          <a:bodyPr>
            <a:normAutofit/>
          </a:bodyPr>
          <a:lstStyle/>
          <a:p>
            <a:r>
              <a:rPr lang="en-IN" sz="2800" b="1" u="sng" dirty="0">
                <a:latin typeface="Times New Roman" pitchFamily="18" charset="0"/>
                <a:cs typeface="Times New Roman" pitchFamily="18" charset="0"/>
              </a:rPr>
              <a:t>MUSCULATURE</a:t>
            </a:r>
          </a:p>
        </p:txBody>
      </p:sp>
      <p:sp>
        <p:nvSpPr>
          <p:cNvPr id="3" name="Content Placeholder 2"/>
          <p:cNvSpPr>
            <a:spLocks noGrp="1"/>
          </p:cNvSpPr>
          <p:nvPr>
            <p:ph idx="1"/>
          </p:nvPr>
        </p:nvSpPr>
        <p:spPr>
          <a:xfrm>
            <a:off x="428596" y="785795"/>
            <a:ext cx="8229600" cy="2143140"/>
          </a:xfrm>
        </p:spPr>
        <p:txBody>
          <a:bodyPr>
            <a:normAutofit fontScale="70000" lnSpcReduction="20000"/>
          </a:bodyPr>
          <a:lstStyle/>
          <a:p>
            <a:r>
              <a:rPr lang="en-IN" sz="2400" dirty="0">
                <a:latin typeface="Times New Roman" pitchFamily="18" charset="0"/>
                <a:cs typeface="Times New Roman" pitchFamily="18" charset="0"/>
              </a:rPr>
              <a:t>The normal tonus of the facial and </a:t>
            </a:r>
            <a:r>
              <a:rPr lang="en-IN" sz="2400" dirty="0" err="1">
                <a:latin typeface="Times New Roman" pitchFamily="18" charset="0"/>
                <a:cs typeface="Times New Roman" pitchFamily="18" charset="0"/>
              </a:rPr>
              <a:t>masticatory</a:t>
            </a:r>
            <a:r>
              <a:rPr lang="en-IN" sz="2400" dirty="0">
                <a:latin typeface="Times New Roman" pitchFamily="18" charset="0"/>
                <a:cs typeface="Times New Roman" pitchFamily="18" charset="0"/>
              </a:rPr>
              <a:t> muscles plays an important role in the normal development of dental arches.</a:t>
            </a:r>
          </a:p>
          <a:p>
            <a:endParaRPr lang="en-IN" sz="2400" dirty="0">
              <a:latin typeface="Times New Roman" pitchFamily="18" charset="0"/>
              <a:cs typeface="Times New Roman" pitchFamily="18" charset="0"/>
            </a:endParaRPr>
          </a:p>
          <a:p>
            <a:endParaRPr lang="en-IN" sz="2400" dirty="0">
              <a:latin typeface="Times New Roman" pitchFamily="18" charset="0"/>
              <a:cs typeface="Times New Roman" pitchFamily="18" charset="0"/>
            </a:endParaRPr>
          </a:p>
          <a:p>
            <a:r>
              <a:rPr lang="en-IN" sz="2400" dirty="0">
                <a:latin typeface="Times New Roman" pitchFamily="18" charset="0"/>
                <a:cs typeface="Times New Roman" pitchFamily="18" charset="0"/>
              </a:rPr>
              <a:t>Dental anchorage may be increased by making use of hypertonic labial musculature as in the case of a lip bumper.</a:t>
            </a:r>
          </a:p>
        </p:txBody>
      </p:sp>
      <p:pic>
        <p:nvPicPr>
          <p:cNvPr id="4" name="Picture 3" descr="IMG_7582.JPG"/>
          <p:cNvPicPr>
            <a:picLocks noChangeAspect="1"/>
          </p:cNvPicPr>
          <p:nvPr/>
        </p:nvPicPr>
        <p:blipFill>
          <a:blip r:embed="rId2" cstate="print"/>
          <a:srcRect t="7273" r="23611" b="16364"/>
          <a:stretch>
            <a:fillRect/>
          </a:stretch>
        </p:blipFill>
        <p:spPr>
          <a:xfrm>
            <a:off x="2071670" y="3071810"/>
            <a:ext cx="4572032" cy="342902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1" y="44624"/>
            <a:ext cx="7773338" cy="1596177"/>
          </a:xfrm>
        </p:spPr>
        <p:txBody>
          <a:bodyPr>
            <a:normAutofit/>
          </a:bodyPr>
          <a:lstStyle/>
          <a:p>
            <a:r>
              <a:rPr lang="en-IN" sz="2800" b="1" u="sng" dirty="0">
                <a:latin typeface="Times New Roman" pitchFamily="18" charset="0"/>
                <a:cs typeface="Times New Roman" pitchFamily="18" charset="0"/>
              </a:rPr>
              <a:t>EXTRAORAL SOURCES OF ANCHORAGE</a:t>
            </a:r>
          </a:p>
        </p:txBody>
      </p:sp>
      <p:sp>
        <p:nvSpPr>
          <p:cNvPr id="3" name="Content Placeholder 2"/>
          <p:cNvSpPr>
            <a:spLocks noGrp="1"/>
          </p:cNvSpPr>
          <p:nvPr>
            <p:ph idx="1"/>
          </p:nvPr>
        </p:nvSpPr>
        <p:spPr>
          <a:xfrm>
            <a:off x="642910" y="1643050"/>
            <a:ext cx="8229600" cy="4525963"/>
          </a:xfrm>
        </p:spPr>
        <p:txBody>
          <a:bodyPr>
            <a:normAutofit fontScale="92500" lnSpcReduction="10000"/>
          </a:bodyPr>
          <a:lstStyle/>
          <a:p>
            <a:r>
              <a:rPr lang="en-IN" sz="2400" b="1" u="sng" dirty="0">
                <a:latin typeface="Times New Roman" pitchFamily="18" charset="0"/>
                <a:cs typeface="Times New Roman" pitchFamily="18" charset="0"/>
              </a:rPr>
              <a:t>CRANIUM (OCCIPITAL OR PARIETAL ANCHORAGE) :-</a:t>
            </a:r>
          </a:p>
          <a:p>
            <a:pPr algn="ctr">
              <a:buNone/>
            </a:pPr>
            <a:r>
              <a:rPr lang="en-IN" sz="2400" b="1" dirty="0" err="1">
                <a:latin typeface="Times New Roman" pitchFamily="18" charset="0"/>
                <a:cs typeface="Times New Roman" pitchFamily="18" charset="0"/>
              </a:rPr>
              <a:t>Extraoral</a:t>
            </a:r>
            <a:r>
              <a:rPr lang="en-IN" sz="2400" b="1" dirty="0">
                <a:latin typeface="Times New Roman" pitchFamily="18" charset="0"/>
                <a:cs typeface="Times New Roman" pitchFamily="18" charset="0"/>
              </a:rPr>
              <a:t> anchorage can be obtained by using headgears that derive anchorage from the occipital or parietal region of the cranium.</a:t>
            </a:r>
          </a:p>
          <a:p>
            <a:pPr>
              <a:buNone/>
            </a:pPr>
            <a:endParaRPr lang="en-IN" sz="2400" b="1" dirty="0">
              <a:latin typeface="Times New Roman" pitchFamily="18" charset="0"/>
              <a:cs typeface="Times New Roman" pitchFamily="18" charset="0"/>
            </a:endParaRPr>
          </a:p>
          <a:p>
            <a:r>
              <a:rPr lang="en-IN" sz="2400" b="1" u="sng" dirty="0">
                <a:latin typeface="Times New Roman" pitchFamily="18" charset="0"/>
                <a:cs typeface="Times New Roman" pitchFamily="18" charset="0"/>
              </a:rPr>
              <a:t>BACK OF THE NECK (CERVICAL  ANCHORAGE) :-</a:t>
            </a:r>
          </a:p>
          <a:p>
            <a:pPr algn="ctr">
              <a:buNone/>
            </a:pPr>
            <a:r>
              <a:rPr lang="en-IN" sz="2400" b="1" dirty="0" err="1">
                <a:latin typeface="Times New Roman" pitchFamily="18" charset="0"/>
                <a:cs typeface="Times New Roman" pitchFamily="18" charset="0"/>
              </a:rPr>
              <a:t>Extraoral</a:t>
            </a:r>
            <a:r>
              <a:rPr lang="en-IN" sz="2400" b="1" dirty="0">
                <a:latin typeface="Times New Roman" pitchFamily="18" charset="0"/>
                <a:cs typeface="Times New Roman" pitchFamily="18" charset="0"/>
              </a:rPr>
              <a:t> anchorage can alternatively be obtained from the neck or cervical region. Such a type of headgear is called cervical headgear.</a:t>
            </a:r>
          </a:p>
          <a:p>
            <a:pPr>
              <a:buNone/>
            </a:pPr>
            <a:endParaRPr lang="en-IN" sz="2400" b="1" dirty="0">
              <a:latin typeface="Times New Roman" pitchFamily="18" charset="0"/>
              <a:cs typeface="Times New Roman" pitchFamily="18" charset="0"/>
            </a:endParaRPr>
          </a:p>
          <a:p>
            <a:pPr>
              <a:buNone/>
            </a:pPr>
            <a:endParaRPr lang="en-IN" sz="2000" b="1" dirty="0">
              <a:latin typeface="Times New Roman" pitchFamily="18" charset="0"/>
              <a:cs typeface="Times New Roman" pitchFamily="18" charset="0"/>
            </a:endParaRPr>
          </a:p>
          <a:p>
            <a:pPr>
              <a:buNone/>
            </a:pPr>
            <a:endParaRPr lang="en-I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857232"/>
            <a:ext cx="8229600" cy="4857785"/>
          </a:xfrm>
        </p:spPr>
        <p:txBody>
          <a:bodyPr/>
          <a:lstStyle/>
          <a:p>
            <a:r>
              <a:rPr lang="en-IN" sz="2400" u="sng" dirty="0">
                <a:latin typeface="Times New Roman" pitchFamily="18" charset="0"/>
                <a:cs typeface="Times New Roman" pitchFamily="18" charset="0"/>
              </a:rPr>
              <a:t>FACIAL BONES :-</a:t>
            </a:r>
          </a:p>
          <a:p>
            <a:pPr algn="ctr">
              <a:buNone/>
            </a:pPr>
            <a:r>
              <a:rPr lang="en-IN" sz="2400" dirty="0">
                <a:latin typeface="Times New Roman" pitchFamily="18" charset="0"/>
                <a:cs typeface="Times New Roman" pitchFamily="18" charset="0"/>
              </a:rPr>
              <a:t>The frontal bone and the </a:t>
            </a:r>
            <a:r>
              <a:rPr lang="en-IN" sz="2400" dirty="0" err="1">
                <a:latin typeface="Times New Roman" pitchFamily="18" charset="0"/>
                <a:cs typeface="Times New Roman" pitchFamily="18" charset="0"/>
              </a:rPr>
              <a:t>mandibular</a:t>
            </a:r>
            <a:r>
              <a:rPr lang="en-IN" sz="2400" dirty="0">
                <a:latin typeface="Times New Roman" pitchFamily="18" charset="0"/>
                <a:cs typeface="Times New Roman" pitchFamily="18" charset="0"/>
              </a:rPr>
              <a:t> </a:t>
            </a:r>
            <a:r>
              <a:rPr lang="en-IN" sz="2400" dirty="0" err="1">
                <a:latin typeface="Times New Roman" pitchFamily="18" charset="0"/>
                <a:cs typeface="Times New Roman" pitchFamily="18" charset="0"/>
              </a:rPr>
              <a:t>symphysis</a:t>
            </a:r>
            <a:r>
              <a:rPr lang="en-IN" sz="2400" dirty="0">
                <a:latin typeface="Times New Roman" pitchFamily="18" charset="0"/>
                <a:cs typeface="Times New Roman" pitchFamily="18" charset="0"/>
              </a:rPr>
              <a:t> offer anchorage during face mask therapy in order to protract the maxilla.</a:t>
            </a:r>
          </a:p>
          <a:p>
            <a:endParaRPr lang="en-IN" dirty="0"/>
          </a:p>
        </p:txBody>
      </p:sp>
      <p:pic>
        <p:nvPicPr>
          <p:cNvPr id="6" name="Picture 5" descr="extra.jpg"/>
          <p:cNvPicPr>
            <a:picLocks noChangeAspect="1"/>
          </p:cNvPicPr>
          <p:nvPr/>
        </p:nvPicPr>
        <p:blipFill>
          <a:blip r:embed="rId2"/>
          <a:srcRect l="4819" t="23913" r="4819" b="19565"/>
          <a:stretch>
            <a:fillRect/>
          </a:stretch>
        </p:blipFill>
        <p:spPr>
          <a:xfrm>
            <a:off x="1214414" y="3071810"/>
            <a:ext cx="6786610" cy="314327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3008313" cy="785818"/>
          </a:xfrm>
        </p:spPr>
        <p:txBody>
          <a:bodyPr>
            <a:noAutofit/>
          </a:bodyPr>
          <a:lstStyle/>
          <a:p>
            <a:pPr algn="ctr"/>
            <a:r>
              <a:rPr lang="en-IN" sz="2800" u="sng" dirty="0">
                <a:latin typeface="Times New Roman" pitchFamily="18" charset="0"/>
                <a:cs typeface="Times New Roman" pitchFamily="18" charset="0"/>
              </a:rPr>
              <a:t>TYPES OF ANCHORAGE</a:t>
            </a:r>
          </a:p>
        </p:txBody>
      </p:sp>
      <p:pic>
        <p:nvPicPr>
          <p:cNvPr id="5" name="Content Placeholder 4" descr="IMG_7417.JPG"/>
          <p:cNvPicPr>
            <a:picLocks noGrp="1" noChangeAspect="1"/>
          </p:cNvPicPr>
          <p:nvPr>
            <p:ph idx="1"/>
          </p:nvPr>
        </p:nvPicPr>
        <p:blipFill>
          <a:blip r:embed="rId2" cstate="print"/>
          <a:stretch>
            <a:fillRect/>
          </a:stretch>
        </p:blipFill>
        <p:spPr>
          <a:xfrm>
            <a:off x="4287577" y="1499654"/>
            <a:ext cx="3686695" cy="3399905"/>
          </a:xfrm>
        </p:spPr>
      </p:pic>
      <p:sp>
        <p:nvSpPr>
          <p:cNvPr id="4" name="Text Placeholder 3"/>
          <p:cNvSpPr>
            <a:spLocks noGrp="1"/>
          </p:cNvSpPr>
          <p:nvPr>
            <p:ph type="body" sz="half" idx="2"/>
          </p:nvPr>
        </p:nvSpPr>
        <p:spPr>
          <a:xfrm>
            <a:off x="457200" y="1435101"/>
            <a:ext cx="4043362" cy="3922726"/>
          </a:xfrm>
        </p:spPr>
        <p:txBody>
          <a:bodyPr>
            <a:normAutofit fontScale="55000" lnSpcReduction="20000"/>
          </a:bodyPr>
          <a:lstStyle/>
          <a:p>
            <a:pPr marL="457200" indent="-457200" algn="just">
              <a:buFont typeface="+mj-lt"/>
              <a:buAutoNum type="arabicPeriod"/>
            </a:pPr>
            <a:r>
              <a:rPr lang="en-IN" sz="2600" b="1" dirty="0">
                <a:latin typeface="Times New Roman" pitchFamily="18" charset="0"/>
                <a:cs typeface="Times New Roman" pitchFamily="18" charset="0"/>
              </a:rPr>
              <a:t>SIMPLE  ANCHORAGE </a:t>
            </a:r>
            <a:r>
              <a:rPr lang="en-IN" dirty="0">
                <a:latin typeface="Times New Roman" pitchFamily="18" charset="0"/>
                <a:cs typeface="Times New Roman" pitchFamily="18" charset="0"/>
              </a:rPr>
              <a:t>:-</a:t>
            </a:r>
          </a:p>
          <a:p>
            <a:pPr marL="457200" indent="-457200" algn="just"/>
            <a:r>
              <a:rPr lang="en-IN" sz="2800" dirty="0">
                <a:latin typeface="Times New Roman" pitchFamily="18" charset="0"/>
                <a:cs typeface="Times New Roman" pitchFamily="18" charset="0"/>
              </a:rPr>
              <a:t>It is defined as dental anchorage in which the manner and application of force is such that it tends to change the axial inclination of the tooth or teeth that form the anchorage unit in the plane of space in which the force is being applied. Thus the resistance of the anchorage unit to tipping is utilized to move another tooth or teeth</a:t>
            </a:r>
            <a:r>
              <a:rPr lang="en-IN" sz="2400" dirty="0">
                <a:latin typeface="Times New Roman" pitchFamily="18" charset="0"/>
                <a:cs typeface="Times New Roman" pitchFamily="18" charset="0"/>
              </a:rPr>
              <a:t>.</a:t>
            </a:r>
          </a:p>
          <a:p>
            <a:endParaRPr lang="en-I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u="sng" dirty="0">
                <a:latin typeface="Times New Roman" pitchFamily="18" charset="0"/>
                <a:cs typeface="Times New Roman" pitchFamily="18" charset="0"/>
              </a:rPr>
              <a:t>STATIONARY ANCHORAGE</a:t>
            </a:r>
          </a:p>
        </p:txBody>
      </p:sp>
      <p:pic>
        <p:nvPicPr>
          <p:cNvPr id="5" name="Content Placeholder 4" descr="ST.jpg"/>
          <p:cNvPicPr>
            <a:picLocks noGrp="1" noChangeAspect="1"/>
          </p:cNvPicPr>
          <p:nvPr>
            <p:ph idx="1"/>
          </p:nvPr>
        </p:nvPicPr>
        <p:blipFill>
          <a:blip r:embed="rId2"/>
          <a:stretch>
            <a:fillRect/>
          </a:stretch>
        </p:blipFill>
        <p:spPr>
          <a:xfrm>
            <a:off x="3857620" y="1214422"/>
            <a:ext cx="5286380" cy="2928958"/>
          </a:xfrm>
        </p:spPr>
      </p:pic>
      <p:sp>
        <p:nvSpPr>
          <p:cNvPr id="4" name="Text Placeholder 3"/>
          <p:cNvSpPr>
            <a:spLocks noGrp="1"/>
          </p:cNvSpPr>
          <p:nvPr>
            <p:ph type="body" sz="half" idx="2"/>
          </p:nvPr>
        </p:nvSpPr>
        <p:spPr>
          <a:xfrm>
            <a:off x="457200" y="1435100"/>
            <a:ext cx="3257544" cy="4691063"/>
          </a:xfrm>
        </p:spPr>
        <p:txBody>
          <a:bodyPr>
            <a:normAutofit fontScale="92500" lnSpcReduction="10000"/>
          </a:bodyPr>
          <a:lstStyle/>
          <a:p>
            <a:r>
              <a:rPr lang="en-IN" sz="2400" dirty="0">
                <a:latin typeface="Times New Roman" pitchFamily="18" charset="0"/>
                <a:cs typeface="Times New Roman" pitchFamily="18" charset="0"/>
              </a:rPr>
              <a:t>It is defined as dental anchorage in which the manner and application of force tends to displace the anchorage unit bodily in the plane of space in which the force is being applied.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u="sng" dirty="0">
                <a:latin typeface="Times New Roman" pitchFamily="18" charset="0"/>
                <a:cs typeface="Times New Roman" pitchFamily="18" charset="0"/>
              </a:rPr>
              <a:t>RECIPROCAL ANCHORAGE </a:t>
            </a:r>
          </a:p>
        </p:txBody>
      </p:sp>
      <p:pic>
        <p:nvPicPr>
          <p:cNvPr id="5" name="Content Placeholder 4" descr="IMG_7420.JPG"/>
          <p:cNvPicPr>
            <a:picLocks noGrp="1" noChangeAspect="1"/>
          </p:cNvPicPr>
          <p:nvPr>
            <p:ph idx="1"/>
          </p:nvPr>
        </p:nvPicPr>
        <p:blipFill>
          <a:blip r:embed="rId2" cstate="print"/>
          <a:srcRect l="8323" r="5031" b="2688"/>
          <a:stretch>
            <a:fillRect/>
          </a:stretch>
        </p:blipFill>
        <p:spPr>
          <a:xfrm>
            <a:off x="3500430" y="571480"/>
            <a:ext cx="5286412" cy="4929222"/>
          </a:xfrm>
        </p:spPr>
      </p:pic>
      <p:sp>
        <p:nvSpPr>
          <p:cNvPr id="4" name="Text Placeholder 3"/>
          <p:cNvSpPr>
            <a:spLocks noGrp="1"/>
          </p:cNvSpPr>
          <p:nvPr>
            <p:ph type="body" sz="half" idx="2"/>
          </p:nvPr>
        </p:nvSpPr>
        <p:spPr/>
        <p:txBody>
          <a:bodyPr>
            <a:normAutofit fontScale="92500" lnSpcReduction="20000"/>
          </a:bodyPr>
          <a:lstStyle/>
          <a:p>
            <a:r>
              <a:rPr lang="en-IN" sz="2400" dirty="0">
                <a:latin typeface="Times New Roman" pitchFamily="18" charset="0"/>
                <a:cs typeface="Times New Roman" pitchFamily="18" charset="0"/>
              </a:rPr>
              <a:t>The term refers to the resistance offered by two </a:t>
            </a:r>
            <a:r>
              <a:rPr lang="en-IN" sz="2400" dirty="0" err="1">
                <a:latin typeface="Times New Roman" pitchFamily="18" charset="0"/>
                <a:cs typeface="Times New Roman" pitchFamily="18" charset="0"/>
              </a:rPr>
              <a:t>malposed</a:t>
            </a:r>
            <a:r>
              <a:rPr lang="en-IN" sz="2400" dirty="0">
                <a:latin typeface="Times New Roman" pitchFamily="18" charset="0"/>
                <a:cs typeface="Times New Roman" pitchFamily="18" charset="0"/>
              </a:rPr>
              <a:t> units when the dissipation of equal and opposite forces tends to move each unit towards a more normal occlusion.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u="sng" dirty="0">
                <a:latin typeface="Times New Roman" pitchFamily="18" charset="0"/>
                <a:cs typeface="Times New Roman" pitchFamily="18" charset="0"/>
              </a:rPr>
              <a:t>INTRAORAL ANCHORAGE</a:t>
            </a:r>
          </a:p>
        </p:txBody>
      </p:sp>
      <p:pic>
        <p:nvPicPr>
          <p:cNvPr id="8" name="Content Placeholder 7" descr="download (5).jpg"/>
          <p:cNvPicPr>
            <a:picLocks noGrp="1" noChangeAspect="1"/>
          </p:cNvPicPr>
          <p:nvPr>
            <p:ph idx="1"/>
          </p:nvPr>
        </p:nvPicPr>
        <p:blipFill>
          <a:blip r:embed="rId2"/>
          <a:stretch>
            <a:fillRect/>
          </a:stretch>
        </p:blipFill>
        <p:spPr>
          <a:xfrm>
            <a:off x="4429124" y="1142984"/>
            <a:ext cx="4071966" cy="3786214"/>
          </a:xfrm>
        </p:spPr>
      </p:pic>
      <p:sp>
        <p:nvSpPr>
          <p:cNvPr id="4" name="Text Placeholder 3"/>
          <p:cNvSpPr>
            <a:spLocks noGrp="1"/>
          </p:cNvSpPr>
          <p:nvPr>
            <p:ph type="body" sz="half" idx="2"/>
          </p:nvPr>
        </p:nvSpPr>
        <p:spPr/>
        <p:txBody>
          <a:bodyPr>
            <a:normAutofit fontScale="92500"/>
          </a:bodyPr>
          <a:lstStyle/>
          <a:p>
            <a:r>
              <a:rPr lang="en-IN" sz="2400" dirty="0"/>
              <a:t>Anchorage in which all the resistance units are situated within the oral cavity.</a:t>
            </a:r>
          </a:p>
          <a:p>
            <a:r>
              <a:rPr lang="en-IN" sz="2400" dirty="0"/>
              <a:t>The teeth to be moved and the anatomic areas that offer anchorage are all within the oral cavity.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u="sng" dirty="0">
                <a:latin typeface="Times New Roman" pitchFamily="18" charset="0"/>
                <a:cs typeface="Times New Roman" pitchFamily="18" charset="0"/>
              </a:rPr>
              <a:t>EXTRAORAL  ANCHORAGE</a:t>
            </a:r>
          </a:p>
        </p:txBody>
      </p:sp>
      <p:pic>
        <p:nvPicPr>
          <p:cNvPr id="5" name="Content Placeholder 4" descr="IMG_7427.JPG"/>
          <p:cNvPicPr>
            <a:picLocks noGrp="1" noChangeAspect="1"/>
          </p:cNvPicPr>
          <p:nvPr>
            <p:ph idx="1"/>
          </p:nvPr>
        </p:nvPicPr>
        <p:blipFill>
          <a:blip r:embed="rId2" cstate="print"/>
          <a:stretch>
            <a:fillRect/>
          </a:stretch>
        </p:blipFill>
        <p:spPr>
          <a:xfrm>
            <a:off x="4448798" y="273050"/>
            <a:ext cx="4052292" cy="5656279"/>
          </a:xfrm>
        </p:spPr>
      </p:pic>
      <p:sp>
        <p:nvSpPr>
          <p:cNvPr id="4" name="Text Placeholder 3"/>
          <p:cNvSpPr>
            <a:spLocks noGrp="1"/>
          </p:cNvSpPr>
          <p:nvPr>
            <p:ph type="body" sz="half" idx="2"/>
          </p:nvPr>
        </p:nvSpPr>
        <p:spPr/>
        <p:txBody>
          <a:bodyPr>
            <a:normAutofit fontScale="92500"/>
          </a:bodyPr>
          <a:lstStyle/>
          <a:p>
            <a:r>
              <a:rPr lang="en-IN" sz="2400" dirty="0"/>
              <a:t>Anchorage in which the resistance units are situated outside the oral cavity.</a:t>
            </a:r>
          </a:p>
          <a:p>
            <a:r>
              <a:rPr lang="en-IN" sz="2400" dirty="0"/>
              <a:t>Various </a:t>
            </a:r>
            <a:r>
              <a:rPr lang="en-IN" sz="2400" dirty="0" err="1"/>
              <a:t>extraoral</a:t>
            </a:r>
            <a:r>
              <a:rPr lang="en-IN" sz="2400" dirty="0"/>
              <a:t> anatomic units used as sites of resistance are </a:t>
            </a:r>
            <a:r>
              <a:rPr lang="en-IN" sz="2400" dirty="0" err="1"/>
              <a:t>occiput</a:t>
            </a:r>
            <a:r>
              <a:rPr lang="en-IN" sz="2400" dirty="0"/>
              <a:t> , back of the neck, cranium and face.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25617" y="1458435"/>
            <a:ext cx="6945086" cy="827318"/>
          </a:xfrm>
        </p:spPr>
        <p:txBody>
          <a:bodyPr>
            <a:normAutofit fontScale="90000"/>
          </a:bodyPr>
          <a:lstStyle/>
          <a:p>
            <a:pPr algn="ctr"/>
            <a:r>
              <a:rPr lang="en-US" b="1" dirty="0" smtClean="0">
                <a:solidFill>
                  <a:schemeClr val="tx1"/>
                </a:solidFill>
                <a:effectLst/>
                <a:latin typeface="Times New Roman" panose="02020603050405020304" pitchFamily="18" charset="0"/>
                <a:cs typeface="Times New Roman" panose="02020603050405020304" pitchFamily="18" charset="0"/>
              </a:rPr>
              <a:t>Specific learning Objectives </a:t>
            </a:r>
            <a:endParaRPr lang="en-US" sz="2325" b="1" dirty="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444698096"/>
              </p:ext>
            </p:extLst>
          </p:nvPr>
        </p:nvGraphicFramePr>
        <p:xfrm>
          <a:off x="1907704" y="2285753"/>
          <a:ext cx="6096000" cy="41757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835478058"/>
                    </a:ext>
                  </a:extLst>
                </a:gridCol>
                <a:gridCol w="2032000">
                  <a:extLst>
                    <a:ext uri="{9D8B030D-6E8A-4147-A177-3AD203B41FA5}">
                      <a16:colId xmlns:a16="http://schemas.microsoft.com/office/drawing/2014/main" val="3652206149"/>
                    </a:ext>
                  </a:extLst>
                </a:gridCol>
                <a:gridCol w="2032000">
                  <a:extLst>
                    <a:ext uri="{9D8B030D-6E8A-4147-A177-3AD203B41FA5}">
                      <a16:colId xmlns:a16="http://schemas.microsoft.com/office/drawing/2014/main" val="3828276593"/>
                    </a:ext>
                  </a:extLst>
                </a:gridCol>
              </a:tblGrid>
              <a:tr h="278130">
                <a:tc>
                  <a:txBody>
                    <a:bodyPr/>
                    <a:lstStyle/>
                    <a:p>
                      <a:pPr algn="ctr"/>
                      <a:r>
                        <a:rPr lang="en-US" sz="1400" dirty="0" smtClean="0"/>
                        <a:t>CORE AREAS</a:t>
                      </a:r>
                      <a:endParaRPr lang="en-US" sz="1400" dirty="0"/>
                    </a:p>
                  </a:txBody>
                  <a:tcPr marL="68580" marR="68580" marT="34290" marB="34290"/>
                </a:tc>
                <a:tc>
                  <a:txBody>
                    <a:bodyPr/>
                    <a:lstStyle/>
                    <a:p>
                      <a:pPr algn="ctr"/>
                      <a:r>
                        <a:rPr lang="en-US" sz="1400" dirty="0" smtClean="0"/>
                        <a:t>DOMAIN</a:t>
                      </a:r>
                      <a:endParaRPr lang="en-US" sz="1400" dirty="0"/>
                    </a:p>
                  </a:txBody>
                  <a:tcPr marL="68580" marR="68580" marT="34290" marB="34290"/>
                </a:tc>
                <a:tc>
                  <a:txBody>
                    <a:bodyPr/>
                    <a:lstStyle/>
                    <a:p>
                      <a:pPr algn="ctr"/>
                      <a:r>
                        <a:rPr lang="en-US" sz="1400" dirty="0" smtClean="0"/>
                        <a:t>CATEGORY</a:t>
                      </a:r>
                      <a:endParaRPr lang="en-US" sz="1400" dirty="0"/>
                    </a:p>
                  </a:txBody>
                  <a:tcPr marL="68580" marR="68580" marT="34290" marB="34290"/>
                </a:tc>
                <a:extLst>
                  <a:ext uri="{0D108BD9-81ED-4DB2-BD59-A6C34878D82A}">
                    <a16:rowId xmlns:a16="http://schemas.microsoft.com/office/drawing/2014/main" val="3303900876"/>
                  </a:ext>
                </a:extLst>
              </a:tr>
              <a:tr h="278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dirty="0" smtClean="0">
                          <a:latin typeface="Times New Roman" pitchFamily="18" charset="0"/>
                          <a:cs typeface="Times New Roman" pitchFamily="18" charset="0"/>
                        </a:rPr>
                        <a:t>CLASSIFICATION OF ANCHORAGE</a:t>
                      </a:r>
                    </a:p>
                  </a:txBody>
                  <a:tcPr marL="68580" marR="68580" marT="34290" marB="34290"/>
                </a:tc>
                <a:tc>
                  <a:txBody>
                    <a:bodyPr/>
                    <a:lstStyle/>
                    <a:p>
                      <a:r>
                        <a:rPr lang="en-US" sz="1400" dirty="0" smtClean="0"/>
                        <a:t>COGNITIVE</a:t>
                      </a:r>
                      <a:endParaRPr lang="en-US" sz="1400" dirty="0"/>
                    </a:p>
                  </a:txBody>
                  <a:tcPr marL="68580" marR="68580" marT="34290" marB="34290"/>
                </a:tc>
                <a:tc>
                  <a:txBody>
                    <a:bodyPr/>
                    <a:lstStyle/>
                    <a:p>
                      <a:r>
                        <a:rPr lang="en-US" sz="1400" dirty="0" smtClean="0"/>
                        <a:t>MUST KNOW</a:t>
                      </a:r>
                      <a:endParaRPr lang="en-US" sz="1400" dirty="0"/>
                    </a:p>
                  </a:txBody>
                  <a:tcPr marL="68580" marR="68580" marT="34290" marB="34290"/>
                </a:tc>
                <a:extLst>
                  <a:ext uri="{0D108BD9-81ED-4DB2-BD59-A6C34878D82A}">
                    <a16:rowId xmlns:a16="http://schemas.microsoft.com/office/drawing/2014/main" val="4062821912"/>
                  </a:ext>
                </a:extLst>
              </a:tr>
              <a:tr h="278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dirty="0" smtClean="0">
                          <a:latin typeface="Times New Roman" pitchFamily="18" charset="0"/>
                          <a:cs typeface="Times New Roman" pitchFamily="18" charset="0"/>
                        </a:rPr>
                        <a:t>INTRAORAL SOURCES OF ANCHORAGE</a:t>
                      </a:r>
                    </a:p>
                  </a:txBody>
                  <a:tcPr marL="68580" marR="68580" marT="34290" marB="34290"/>
                </a:tc>
                <a:tc>
                  <a:txBody>
                    <a:bodyPr/>
                    <a:lstStyle/>
                    <a:p>
                      <a:r>
                        <a:rPr lang="en-US" sz="1400" dirty="0" smtClean="0"/>
                        <a:t>COGNITIVE</a:t>
                      </a:r>
                      <a:endParaRPr lang="en-US" sz="14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NICE TO KNOW</a:t>
                      </a:r>
                    </a:p>
                  </a:txBody>
                  <a:tcPr marL="68580" marR="68580" marT="34290" marB="34290"/>
                </a:tc>
                <a:extLst>
                  <a:ext uri="{0D108BD9-81ED-4DB2-BD59-A6C34878D82A}">
                    <a16:rowId xmlns:a16="http://schemas.microsoft.com/office/drawing/2014/main" val="1545171783"/>
                  </a:ext>
                </a:extLst>
              </a:tr>
              <a:tr h="278130">
                <a:tc>
                  <a:txBody>
                    <a:bodyPr/>
                    <a:lstStyle/>
                    <a:p>
                      <a:r>
                        <a:rPr lang="en-IN" sz="1400" dirty="0" smtClean="0">
                          <a:latin typeface="Times New Roman" pitchFamily="18" charset="0"/>
                          <a:cs typeface="Times New Roman" pitchFamily="18" charset="0"/>
                        </a:rPr>
                        <a:t>EXTRAORAL SOURCES OF ANCHORAGE</a:t>
                      </a:r>
                      <a:endParaRPr lang="en-US" sz="14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smtClean="0">
                          <a:ln>
                            <a:noFill/>
                          </a:ln>
                          <a:solidFill>
                            <a:prstClr val="black"/>
                          </a:solidFill>
                          <a:effectLst/>
                          <a:uLnTx/>
                          <a:uFillTx/>
                          <a:latin typeface="Tw Cen MT"/>
                          <a:ea typeface="+mn-ea"/>
                          <a:cs typeface="+mn-cs"/>
                        </a:rPr>
                        <a:t>COGNITIVE</a:t>
                      </a:r>
                      <a:endParaRPr kumimoji="0" lang="en-US" sz="1400" b="0" i="0" u="none" strike="noStrike" kern="1200" cap="none" spc="0" normalizeH="0" baseline="0" noProof="0" dirty="0">
                        <a:ln>
                          <a:noFill/>
                        </a:ln>
                        <a:solidFill>
                          <a:prstClr val="black"/>
                        </a:solidFill>
                        <a:effectLst/>
                        <a:uLnTx/>
                        <a:uFillTx/>
                        <a:latin typeface="Tw Cen MT"/>
                        <a:ea typeface="+mn-ea"/>
                        <a:cs typeface="+mn-cs"/>
                      </a:endParaRPr>
                    </a:p>
                  </a:txBody>
                  <a:tcPr marL="68580" marR="68580" marT="34290" marB="34290"/>
                </a:tc>
                <a:tc>
                  <a:txBody>
                    <a:bodyPr/>
                    <a:lstStyle/>
                    <a:p>
                      <a:r>
                        <a:rPr lang="en-US" sz="1400" dirty="0" smtClean="0"/>
                        <a:t>NICE</a:t>
                      </a:r>
                      <a:r>
                        <a:rPr lang="en-US" sz="1400" baseline="0" dirty="0" smtClean="0"/>
                        <a:t> TO</a:t>
                      </a:r>
                      <a:r>
                        <a:rPr lang="en-US" sz="1400" dirty="0" smtClean="0"/>
                        <a:t> KNOW</a:t>
                      </a:r>
                      <a:endParaRPr lang="en-US" sz="1400" dirty="0"/>
                    </a:p>
                  </a:txBody>
                  <a:tcPr marL="68580" marR="68580" marT="34290" marB="34290"/>
                </a:tc>
                <a:extLst>
                  <a:ext uri="{0D108BD9-81ED-4DB2-BD59-A6C34878D82A}">
                    <a16:rowId xmlns:a16="http://schemas.microsoft.com/office/drawing/2014/main" val="218556853"/>
                  </a:ext>
                </a:extLst>
              </a:tr>
              <a:tr h="278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dirty="0" smtClean="0">
                          <a:latin typeface="Times New Roman" pitchFamily="18" charset="0"/>
                          <a:cs typeface="Times New Roman" pitchFamily="18" charset="0"/>
                        </a:rPr>
                        <a:t>TYPES OF ANCHORAGE</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Tw Cen MT"/>
                          <a:ea typeface="+mn-ea"/>
                          <a:cs typeface="+mn-cs"/>
                        </a:rPr>
                        <a:t>COGNITIVE</a:t>
                      </a:r>
                      <a:endParaRPr kumimoji="0" lang="en-US" sz="1400" b="0" i="0" u="none" strike="noStrike" kern="1200" cap="none" spc="0" normalizeH="0" baseline="0" noProof="0" dirty="0">
                        <a:ln>
                          <a:noFill/>
                        </a:ln>
                        <a:solidFill>
                          <a:prstClr val="black"/>
                        </a:solidFill>
                        <a:effectLst/>
                        <a:uLnTx/>
                        <a:uFillTx/>
                        <a:latin typeface="Tw Cen M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MUST KNOW</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extLst>
                  <a:ext uri="{0D108BD9-81ED-4DB2-BD59-A6C34878D82A}">
                    <a16:rowId xmlns:a16="http://schemas.microsoft.com/office/drawing/2014/main" val="158370348"/>
                  </a:ext>
                </a:extLst>
              </a:tr>
              <a:tr h="278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dirty="0" smtClean="0">
                          <a:latin typeface="Times New Roman" pitchFamily="18" charset="0"/>
                          <a:cs typeface="Times New Roman" pitchFamily="18" charset="0"/>
                        </a:rPr>
                        <a:t>USE OF IMPLANTS OR TEMPORARY ANCHORAGE DEVICE(TAD)</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PSYCHOMOTOR</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DESIRE TO KNOW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extLst>
                  <a:ext uri="{0D108BD9-81ED-4DB2-BD59-A6C34878D82A}">
                    <a16:rowId xmlns:a16="http://schemas.microsoft.com/office/drawing/2014/main" val="1654817772"/>
                  </a:ext>
                </a:extLst>
              </a:tr>
              <a:tr h="278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dirty="0" smtClean="0">
                          <a:latin typeface="Times New Roman" pitchFamily="18" charset="0"/>
                          <a:cs typeface="Times New Roman" pitchFamily="18" charset="0"/>
                        </a:rPr>
                        <a:t>ANCHORAGE PLANNING</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smtClean="0">
                          <a:ln>
                            <a:noFill/>
                          </a:ln>
                          <a:solidFill>
                            <a:prstClr val="black"/>
                          </a:solidFill>
                          <a:effectLst/>
                          <a:uLnTx/>
                          <a:uFillTx/>
                          <a:latin typeface="Tw Cen MT"/>
                          <a:ea typeface="+mn-ea"/>
                          <a:cs typeface="+mn-cs"/>
                        </a:rPr>
                        <a:t>COGNITIVE</a:t>
                      </a:r>
                      <a:endParaRPr kumimoji="0" lang="en-US" sz="1400" b="0" i="0" u="none" strike="noStrike" kern="1200" cap="none" spc="0" normalizeH="0" baseline="0" noProof="0" dirty="0">
                        <a:ln>
                          <a:noFill/>
                        </a:ln>
                        <a:solidFill>
                          <a:prstClr val="black"/>
                        </a:solidFill>
                        <a:effectLst/>
                        <a:uLnTx/>
                        <a:uFillTx/>
                        <a:latin typeface="Tw Cen MT"/>
                        <a:ea typeface="+mn-ea"/>
                        <a:cs typeface="+mn-cs"/>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DESIRE TO KNOW</a:t>
                      </a:r>
                    </a:p>
                    <a:p>
                      <a:endParaRPr lang="en-US" sz="1400" dirty="0"/>
                    </a:p>
                  </a:txBody>
                  <a:tcPr marL="68580" marR="68580" marT="34290" marB="34290"/>
                </a:tc>
                <a:extLst>
                  <a:ext uri="{0D108BD9-81ED-4DB2-BD59-A6C34878D82A}">
                    <a16:rowId xmlns:a16="http://schemas.microsoft.com/office/drawing/2014/main" val="528832111"/>
                  </a:ext>
                </a:extLst>
              </a:tr>
              <a:tr h="278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dirty="0" smtClean="0">
                          <a:latin typeface="Times New Roman" pitchFamily="18" charset="0"/>
                          <a:cs typeface="Times New Roman" pitchFamily="18" charset="0"/>
                        </a:rPr>
                        <a:t>LOSS OF ANCHORAGE</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Tw Cen MT"/>
                          <a:ea typeface="+mn-ea"/>
                          <a:cs typeface="+mn-cs"/>
                        </a:rPr>
                        <a:t>COGNITIVE</a:t>
                      </a:r>
                      <a:endParaRPr kumimoji="0" lang="en-US" sz="1400" b="0" i="0" u="none" strike="noStrike" kern="1200" cap="none" spc="0" normalizeH="0" baseline="0" noProof="0" dirty="0">
                        <a:ln>
                          <a:noFill/>
                        </a:ln>
                        <a:solidFill>
                          <a:prstClr val="black"/>
                        </a:solidFill>
                        <a:effectLst/>
                        <a:uLnTx/>
                        <a:uFillTx/>
                        <a:latin typeface="Tw Cen MT"/>
                        <a:ea typeface="+mn-ea"/>
                        <a:cs typeface="+mn-cs"/>
                      </a:endParaRPr>
                    </a:p>
                  </a:txBody>
                  <a:tcPr marL="68580" marR="68580" marT="34290" marB="34290"/>
                </a:tc>
                <a:tc>
                  <a:txBody>
                    <a:bodyPr/>
                    <a:lstStyle/>
                    <a:p>
                      <a:r>
                        <a:rPr lang="en-US" sz="1400" dirty="0" smtClean="0"/>
                        <a:t>DESIRE TO KNOW</a:t>
                      </a:r>
                      <a:endParaRPr lang="en-US" sz="1400" dirty="0"/>
                    </a:p>
                  </a:txBody>
                  <a:tcPr marL="68580" marR="68580" marT="34290" marB="34290"/>
                </a:tc>
                <a:extLst>
                  <a:ext uri="{0D108BD9-81ED-4DB2-BD59-A6C34878D82A}">
                    <a16:rowId xmlns:a16="http://schemas.microsoft.com/office/drawing/2014/main" val="2618697137"/>
                  </a:ext>
                </a:extLst>
              </a:tr>
            </a:tbl>
          </a:graphicData>
        </a:graphic>
      </p:graphicFrame>
    </p:spTree>
    <p:extLst>
      <p:ext uri="{BB962C8B-B14F-4D97-AF65-F5344CB8AC3E}">
        <p14:creationId xmlns:p14="http://schemas.microsoft.com/office/powerpoint/2010/main" val="2718473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u="sng" dirty="0">
                <a:latin typeface="Times New Roman" pitchFamily="18" charset="0"/>
                <a:cs typeface="Times New Roman" pitchFamily="18" charset="0"/>
              </a:rPr>
              <a:t>MUSCULAR ANCHORAGE</a:t>
            </a:r>
          </a:p>
        </p:txBody>
      </p:sp>
      <p:pic>
        <p:nvPicPr>
          <p:cNvPr id="5" name="Content Placeholder 4" descr="images.jpg"/>
          <p:cNvPicPr>
            <a:picLocks noGrp="1" noChangeAspect="1"/>
          </p:cNvPicPr>
          <p:nvPr>
            <p:ph idx="1"/>
          </p:nvPr>
        </p:nvPicPr>
        <p:blipFill>
          <a:blip r:embed="rId2"/>
          <a:stretch>
            <a:fillRect/>
          </a:stretch>
        </p:blipFill>
        <p:spPr>
          <a:xfrm>
            <a:off x="3786182" y="1000108"/>
            <a:ext cx="4572032" cy="3571900"/>
          </a:xfrm>
        </p:spPr>
      </p:pic>
      <p:sp>
        <p:nvSpPr>
          <p:cNvPr id="4" name="Text Placeholder 3"/>
          <p:cNvSpPr>
            <a:spLocks noGrp="1"/>
          </p:cNvSpPr>
          <p:nvPr>
            <p:ph type="body" sz="half" idx="2"/>
          </p:nvPr>
        </p:nvSpPr>
        <p:spPr/>
        <p:txBody>
          <a:bodyPr>
            <a:normAutofit lnSpcReduction="10000"/>
          </a:bodyPr>
          <a:lstStyle/>
          <a:p>
            <a:r>
              <a:rPr lang="en-IN" sz="2400" dirty="0"/>
              <a:t>The </a:t>
            </a:r>
            <a:r>
              <a:rPr lang="en-IN" sz="2400" dirty="0" err="1"/>
              <a:t>perioral</a:t>
            </a:r>
            <a:r>
              <a:rPr lang="en-IN" sz="2400" dirty="0"/>
              <a:t> musculature is employed as resistance units.</a:t>
            </a:r>
          </a:p>
          <a:p>
            <a:r>
              <a:rPr lang="en-IN" sz="2400" dirty="0"/>
              <a:t>Muscular anchorage makes use of forces generated by muscles to aid in the movement of teeth.</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14290"/>
            <a:ext cx="3008313" cy="1143008"/>
          </a:xfrm>
        </p:spPr>
        <p:txBody>
          <a:bodyPr>
            <a:noAutofit/>
          </a:bodyPr>
          <a:lstStyle/>
          <a:p>
            <a:r>
              <a:rPr lang="en-IN" sz="2800" u="sng" dirty="0">
                <a:latin typeface="Times New Roman" pitchFamily="18" charset="0"/>
                <a:cs typeface="Times New Roman" pitchFamily="18" charset="0"/>
              </a:rPr>
              <a:t>INTRA MAXILLARY ANCHORAGE</a:t>
            </a:r>
          </a:p>
        </p:txBody>
      </p:sp>
      <p:pic>
        <p:nvPicPr>
          <p:cNvPr id="5" name="Content Placeholder 4" descr="download (6).jpg"/>
          <p:cNvPicPr>
            <a:picLocks noGrp="1" noChangeAspect="1"/>
          </p:cNvPicPr>
          <p:nvPr>
            <p:ph idx="1"/>
          </p:nvPr>
        </p:nvPicPr>
        <p:blipFill>
          <a:blip r:embed="rId2"/>
          <a:srcRect l="20270" t="42526" r="18918" b="7216"/>
          <a:stretch>
            <a:fillRect/>
          </a:stretch>
        </p:blipFill>
        <p:spPr>
          <a:xfrm>
            <a:off x="5000628" y="1357298"/>
            <a:ext cx="3643338" cy="3000396"/>
          </a:xfrm>
        </p:spPr>
      </p:pic>
      <p:sp>
        <p:nvSpPr>
          <p:cNvPr id="4" name="Text Placeholder 3"/>
          <p:cNvSpPr>
            <a:spLocks noGrp="1"/>
          </p:cNvSpPr>
          <p:nvPr>
            <p:ph type="body" sz="half" idx="2"/>
          </p:nvPr>
        </p:nvSpPr>
        <p:spPr/>
        <p:txBody>
          <a:bodyPr>
            <a:normAutofit fontScale="92500"/>
          </a:bodyPr>
          <a:lstStyle/>
          <a:p>
            <a:r>
              <a:rPr lang="en-IN" sz="2400" dirty="0"/>
              <a:t>When all the units offering resistance are situated within the same jaw.</a:t>
            </a:r>
          </a:p>
          <a:p>
            <a:r>
              <a:rPr lang="en-IN" sz="2400" dirty="0"/>
              <a:t>The teeth to be moved and anchorage units are all situated either entirely in the maxillary or the </a:t>
            </a:r>
            <a:r>
              <a:rPr lang="en-IN" sz="2400" dirty="0" err="1"/>
              <a:t>mandibular</a:t>
            </a:r>
            <a:r>
              <a:rPr lang="en-IN" sz="2400" dirty="0"/>
              <a:t> arches.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D849F-2F15-6AB6-82DF-02CB5EE62FAA}"/>
              </a:ext>
            </a:extLst>
          </p:cNvPr>
          <p:cNvSpPr>
            <a:spLocks noGrp="1"/>
          </p:cNvSpPr>
          <p:nvPr>
            <p:ph type="ctrTitle"/>
          </p:nvPr>
        </p:nvSpPr>
        <p:spPr>
          <a:xfrm>
            <a:off x="1403648" y="-1539552"/>
            <a:ext cx="6517482" cy="2509213"/>
          </a:xfrm>
        </p:spPr>
        <p:txBody>
          <a:bodyPr/>
          <a:lstStyle/>
          <a:p>
            <a:r>
              <a:rPr lang="en-IN" u="sng" dirty="0"/>
              <a:t>summary</a:t>
            </a:r>
          </a:p>
        </p:txBody>
      </p:sp>
      <p:sp>
        <p:nvSpPr>
          <p:cNvPr id="3" name="Subtitle 2">
            <a:extLst>
              <a:ext uri="{FF2B5EF4-FFF2-40B4-BE49-F238E27FC236}">
                <a16:creationId xmlns:a16="http://schemas.microsoft.com/office/drawing/2014/main" id="{342EAD56-FC7E-56AF-8457-81119231BF4F}"/>
              </a:ext>
            </a:extLst>
          </p:cNvPr>
          <p:cNvSpPr>
            <a:spLocks noGrp="1"/>
          </p:cNvSpPr>
          <p:nvPr>
            <p:ph type="subTitle" idx="1"/>
          </p:nvPr>
        </p:nvSpPr>
        <p:spPr>
          <a:xfrm>
            <a:off x="611560" y="1268760"/>
            <a:ext cx="7920880" cy="5256583"/>
          </a:xfrm>
        </p:spPr>
        <p:txBody>
          <a:bodyPr/>
          <a:lstStyle/>
          <a:p>
            <a:pPr marL="342900" indent="-342900" algn="l">
              <a:buFont typeface="Wingdings" panose="05000000000000000000" pitchFamily="2" charset="2"/>
              <a:buChar char="§"/>
            </a:pPr>
            <a:r>
              <a:rPr lang="en-US" cap="none" dirty="0">
                <a:solidFill>
                  <a:schemeClr val="tx2">
                    <a:lumMod val="50000"/>
                  </a:schemeClr>
                </a:solidFill>
              </a:rPr>
              <a:t>For understanding anchorage, it is convenient to divide anchorage into—intraoral and extraoral anchorage. Further, intraoral anchorage can be subdivided into intramaxillary and intermaxillary anchorage. Both can be of three types—simple, stationary or reciprocal.</a:t>
            </a:r>
          </a:p>
          <a:p>
            <a:pPr marL="342900" indent="-342900" algn="l">
              <a:buFont typeface="Wingdings" panose="05000000000000000000" pitchFamily="2" charset="2"/>
              <a:buChar char="§"/>
            </a:pPr>
            <a:r>
              <a:rPr lang="en-US" cap="none" dirty="0">
                <a:solidFill>
                  <a:schemeClr val="tx2">
                    <a:lumMod val="50000"/>
                  </a:schemeClr>
                </a:solidFill>
              </a:rPr>
              <a:t>Simple anchorage can be further subdivided as— single, compound and reinforced.</a:t>
            </a:r>
          </a:p>
          <a:p>
            <a:pPr marL="342900" indent="-342900" algn="l">
              <a:buFont typeface="Wingdings" panose="05000000000000000000" pitchFamily="2" charset="2"/>
              <a:buChar char="§"/>
            </a:pPr>
            <a:r>
              <a:rPr lang="en-US" cap="none" dirty="0">
                <a:solidFill>
                  <a:schemeClr val="tx2">
                    <a:lumMod val="50000"/>
                  </a:schemeClr>
                </a:solidFill>
              </a:rPr>
              <a:t>Extraoral anchorage can be of the following types depending upon the location of the support units as— cervical, occipital, cranial or facial.</a:t>
            </a:r>
            <a:endParaRPr lang="en-IN" cap="none" dirty="0">
              <a:solidFill>
                <a:schemeClr val="tx2">
                  <a:lumMod val="50000"/>
                </a:schemeClr>
              </a:solidFill>
            </a:endParaRPr>
          </a:p>
        </p:txBody>
      </p:sp>
    </p:spTree>
    <p:extLst>
      <p:ext uri="{BB962C8B-B14F-4D97-AF65-F5344CB8AC3E}">
        <p14:creationId xmlns:p14="http://schemas.microsoft.com/office/powerpoint/2010/main" val="2294397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548680"/>
            <a:ext cx="6673174" cy="1170537"/>
          </a:xfrm>
        </p:spPr>
        <p:txBody>
          <a:bodyPr/>
          <a:lstStyle/>
          <a:p>
            <a:r>
              <a:rPr lang="en-US" dirty="0" smtClean="0"/>
              <a:t>REFERENCES</a:t>
            </a:r>
            <a:endParaRPr lang="en-US" dirty="0"/>
          </a:p>
        </p:txBody>
      </p:sp>
      <p:sp>
        <p:nvSpPr>
          <p:cNvPr id="3" name="Content Placeholder 2"/>
          <p:cNvSpPr>
            <a:spLocks noGrp="1"/>
          </p:cNvSpPr>
          <p:nvPr>
            <p:ph idx="4294967295"/>
          </p:nvPr>
        </p:nvSpPr>
        <p:spPr>
          <a:xfrm>
            <a:off x="107504" y="1719217"/>
            <a:ext cx="9036496" cy="2738628"/>
          </a:xfrm>
        </p:spPr>
        <p:txBody>
          <a:bodyPr>
            <a:noAutofit/>
          </a:bodyPr>
          <a:lstStyle/>
          <a:p>
            <a:r>
              <a:rPr lang="en-US" sz="2400" dirty="0"/>
              <a:t>Textbook of Orthodontics – </a:t>
            </a:r>
            <a:r>
              <a:rPr lang="en-US" sz="2400" dirty="0" err="1"/>
              <a:t>Gurkeerat</a:t>
            </a:r>
            <a:r>
              <a:rPr lang="en-US" sz="2400" dirty="0"/>
              <a:t> Singh, </a:t>
            </a:r>
            <a:r>
              <a:rPr lang="en-US" sz="2400" dirty="0" err="1"/>
              <a:t>Jaypee</a:t>
            </a:r>
            <a:r>
              <a:rPr lang="en-US" sz="2400" dirty="0"/>
              <a:t> Brothers; 2</a:t>
            </a:r>
            <a:r>
              <a:rPr lang="en-US" sz="2400" baseline="30000" dirty="0"/>
              <a:t>nd</a:t>
            </a:r>
            <a:r>
              <a:rPr lang="en-US" sz="2400" dirty="0"/>
              <a:t> Edition </a:t>
            </a:r>
          </a:p>
          <a:p>
            <a:r>
              <a:rPr lang="en-US" sz="2400" dirty="0"/>
              <a:t>Orthodontics – The Art and Science, S.I </a:t>
            </a:r>
            <a:r>
              <a:rPr lang="en-US" sz="2400" dirty="0" err="1"/>
              <a:t>Bhalajhi</a:t>
            </a:r>
            <a:r>
              <a:rPr lang="en-US" sz="2400" dirty="0"/>
              <a:t>, </a:t>
            </a:r>
            <a:r>
              <a:rPr lang="en-US" sz="2400" dirty="0" err="1"/>
              <a:t>AryaMedi</a:t>
            </a:r>
            <a:r>
              <a:rPr lang="en-US" sz="2400" dirty="0"/>
              <a:t> Publishing; 7</a:t>
            </a:r>
            <a:r>
              <a:rPr lang="en-US" sz="2400" baseline="30000" dirty="0"/>
              <a:t>th</a:t>
            </a:r>
            <a:r>
              <a:rPr lang="en-US" sz="2400" dirty="0"/>
              <a:t> Edition</a:t>
            </a:r>
          </a:p>
          <a:p>
            <a:r>
              <a:rPr lang="en-US" sz="2400" dirty="0"/>
              <a:t>Textbook of Orthodontics – Sridhar </a:t>
            </a:r>
            <a:r>
              <a:rPr lang="en-US" sz="2400" dirty="0" err="1"/>
              <a:t>Premkumar</a:t>
            </a:r>
            <a:r>
              <a:rPr lang="en-US" sz="2400" dirty="0"/>
              <a:t>, Elsevier; 1</a:t>
            </a:r>
            <a:r>
              <a:rPr lang="en-US" sz="2400" baseline="30000" dirty="0"/>
              <a:t>st</a:t>
            </a:r>
            <a:r>
              <a:rPr lang="en-US" sz="2400" dirty="0"/>
              <a:t> Edition</a:t>
            </a:r>
          </a:p>
          <a:p>
            <a:r>
              <a:rPr lang="en-US" sz="2400" dirty="0"/>
              <a:t>Orthodontics: Diagnosis and Management of Malocclusion and </a:t>
            </a:r>
            <a:r>
              <a:rPr lang="en-US" sz="2400" dirty="0" err="1"/>
              <a:t>Dentofacial</a:t>
            </a:r>
            <a:r>
              <a:rPr lang="en-US" sz="2400" dirty="0"/>
              <a:t> Deformities – O.P </a:t>
            </a:r>
            <a:r>
              <a:rPr lang="en-US" sz="2400" dirty="0" err="1"/>
              <a:t>Kharbanda</a:t>
            </a:r>
            <a:r>
              <a:rPr lang="en-US" sz="2400" dirty="0"/>
              <a:t>, Elsevier; 1</a:t>
            </a:r>
            <a:r>
              <a:rPr lang="en-US" sz="2400" baseline="30000" dirty="0"/>
              <a:t>st</a:t>
            </a:r>
            <a:r>
              <a:rPr lang="en-US" sz="2400" dirty="0"/>
              <a:t> Edition</a:t>
            </a:r>
          </a:p>
          <a:p>
            <a:pPr marL="0" indent="0">
              <a:buNone/>
            </a:pPr>
            <a:r>
              <a:rPr lang="en-US" sz="1100" dirty="0"/>
              <a:t/>
            </a:r>
            <a:br>
              <a:rPr lang="en-US" sz="1100" dirty="0"/>
            </a:br>
            <a:endParaRPr lang="en-US" sz="1100" dirty="0"/>
          </a:p>
          <a:p>
            <a:endParaRPr lang="en-US" sz="1100" dirty="0"/>
          </a:p>
        </p:txBody>
      </p:sp>
    </p:spTree>
    <p:extLst>
      <p:ext uri="{BB962C8B-B14F-4D97-AF65-F5344CB8AC3E}">
        <p14:creationId xmlns:p14="http://schemas.microsoft.com/office/powerpoint/2010/main" val="2259409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28650" y="1031422"/>
            <a:ext cx="7886700" cy="1093844"/>
          </a:xfrm>
        </p:spPr>
        <p:txBody>
          <a:bodyPr/>
          <a:lstStyle/>
          <a:p>
            <a:r>
              <a:rPr lang="en-US" dirty="0" smtClean="0">
                <a:latin typeface="Times New Roman" panose="02020603050405020304" pitchFamily="18" charset="0"/>
                <a:cs typeface="Times New Roman" panose="02020603050405020304" pitchFamily="18" charset="0"/>
              </a:rPr>
              <a:t>Question &amp; Answer Session</a:t>
            </a:r>
            <a:endParaRPr lang="en-US" sz="1800" dirty="0"/>
          </a:p>
        </p:txBody>
      </p:sp>
    </p:spTree>
    <p:extLst>
      <p:ext uri="{BB962C8B-B14F-4D97-AF65-F5344CB8AC3E}">
        <p14:creationId xmlns:p14="http://schemas.microsoft.com/office/powerpoint/2010/main" val="3672449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0"/>
            <a:ext cx="7773338" cy="1596177"/>
          </a:xfrm>
        </p:spPr>
        <p:txBody>
          <a:bodyPr>
            <a:normAutofit/>
          </a:bodyPr>
          <a:lstStyle/>
          <a:p>
            <a:r>
              <a:rPr lang="en-IN" sz="2800" b="1" u="sng" dirty="0">
                <a:latin typeface="Times New Roman" pitchFamily="18" charset="0"/>
                <a:cs typeface="Times New Roman" pitchFamily="18" charset="0"/>
              </a:rPr>
              <a:t>CONTENTS</a:t>
            </a:r>
          </a:p>
        </p:txBody>
      </p:sp>
      <p:sp>
        <p:nvSpPr>
          <p:cNvPr id="3" name="Content Placeholder 2"/>
          <p:cNvSpPr>
            <a:spLocks noGrp="1"/>
          </p:cNvSpPr>
          <p:nvPr>
            <p:ph idx="1"/>
          </p:nvPr>
        </p:nvSpPr>
        <p:spPr>
          <a:xfrm>
            <a:off x="685332" y="1052736"/>
            <a:ext cx="7773339" cy="4392488"/>
          </a:xfrm>
        </p:spPr>
        <p:txBody>
          <a:bodyPr>
            <a:noAutofit/>
          </a:bodyPr>
          <a:lstStyle/>
          <a:p>
            <a:pPr marL="0" indent="0">
              <a:buNone/>
            </a:pPr>
            <a:r>
              <a:rPr lang="en-IN" dirty="0" smtClean="0">
                <a:latin typeface="Times New Roman" pitchFamily="18" charset="0"/>
                <a:cs typeface="Times New Roman" pitchFamily="18" charset="0"/>
              </a:rPr>
              <a:t>PART I</a:t>
            </a:r>
          </a:p>
          <a:p>
            <a:pPr marL="0" indent="0">
              <a:buNone/>
            </a:pPr>
            <a:r>
              <a:rPr lang="en-IN" dirty="0">
                <a:latin typeface="Times New Roman" pitchFamily="18" charset="0"/>
                <a:cs typeface="Times New Roman" pitchFamily="18" charset="0"/>
              </a:rPr>
              <a:t> </a:t>
            </a:r>
            <a:r>
              <a:rPr lang="en-IN" dirty="0" smtClean="0">
                <a:latin typeface="Times New Roman" pitchFamily="18" charset="0"/>
                <a:cs typeface="Times New Roman" pitchFamily="18" charset="0"/>
              </a:rPr>
              <a:t>INTRODUCTION</a:t>
            </a:r>
            <a:endParaRPr lang="en-IN" dirty="0">
              <a:latin typeface="Times New Roman" pitchFamily="18" charset="0"/>
              <a:cs typeface="Times New Roman" pitchFamily="18" charset="0"/>
            </a:endParaRPr>
          </a:p>
          <a:p>
            <a:r>
              <a:rPr lang="en-IN" dirty="0">
                <a:latin typeface="Times New Roman" pitchFamily="18" charset="0"/>
                <a:cs typeface="Times New Roman" pitchFamily="18" charset="0"/>
              </a:rPr>
              <a:t>CLASSIFICATION OF ANCHORAGE</a:t>
            </a:r>
          </a:p>
          <a:p>
            <a:r>
              <a:rPr lang="en-IN" dirty="0">
                <a:latin typeface="Times New Roman" pitchFamily="18" charset="0"/>
                <a:cs typeface="Times New Roman" pitchFamily="18" charset="0"/>
              </a:rPr>
              <a:t>INTRAORAL SOURCES OF ANCHORAGE</a:t>
            </a:r>
          </a:p>
          <a:p>
            <a:r>
              <a:rPr lang="en-IN" dirty="0">
                <a:latin typeface="Times New Roman" pitchFamily="18" charset="0"/>
                <a:cs typeface="Times New Roman" pitchFamily="18" charset="0"/>
              </a:rPr>
              <a:t>EXTRAORAL SOURCES OF ANCHORAGE</a:t>
            </a:r>
          </a:p>
          <a:p>
            <a:r>
              <a:rPr lang="en-IN" dirty="0">
                <a:latin typeface="Times New Roman" pitchFamily="18" charset="0"/>
                <a:cs typeface="Times New Roman" pitchFamily="18" charset="0"/>
              </a:rPr>
              <a:t>TYPES OF </a:t>
            </a:r>
            <a:r>
              <a:rPr lang="en-IN" dirty="0" smtClean="0">
                <a:latin typeface="Times New Roman" pitchFamily="18" charset="0"/>
                <a:cs typeface="Times New Roman" pitchFamily="18" charset="0"/>
              </a:rPr>
              <a:t>ANCHORAGE</a:t>
            </a:r>
          </a:p>
          <a:p>
            <a:pPr marL="0" indent="0">
              <a:buNone/>
            </a:pPr>
            <a:r>
              <a:rPr lang="en-IN" dirty="0" smtClean="0">
                <a:latin typeface="Times New Roman" pitchFamily="18" charset="0"/>
                <a:cs typeface="Times New Roman" pitchFamily="18" charset="0"/>
              </a:rPr>
              <a:t>PART II</a:t>
            </a:r>
          </a:p>
          <a:p>
            <a:r>
              <a:rPr lang="en-IN" dirty="0">
                <a:latin typeface="Times New Roman" pitchFamily="18" charset="0"/>
                <a:cs typeface="Times New Roman" pitchFamily="18" charset="0"/>
              </a:rPr>
              <a:t>TYPES OF ANCHORAGE</a:t>
            </a:r>
          </a:p>
          <a:p>
            <a:r>
              <a:rPr lang="en-IN" dirty="0" smtClean="0">
                <a:latin typeface="Times New Roman" pitchFamily="18" charset="0"/>
                <a:cs typeface="Times New Roman" pitchFamily="18" charset="0"/>
              </a:rPr>
              <a:t>USE </a:t>
            </a:r>
            <a:r>
              <a:rPr lang="en-IN" dirty="0">
                <a:latin typeface="Times New Roman" pitchFamily="18" charset="0"/>
                <a:cs typeface="Times New Roman" pitchFamily="18" charset="0"/>
              </a:rPr>
              <a:t>OF IMPLANTS OR TEMPORARY ANCHORAGE DEVICE(TAD)</a:t>
            </a:r>
          </a:p>
          <a:p>
            <a:r>
              <a:rPr lang="en-IN" dirty="0">
                <a:latin typeface="Times New Roman" pitchFamily="18" charset="0"/>
                <a:cs typeface="Times New Roman" pitchFamily="18" charset="0"/>
              </a:rPr>
              <a:t>ANCHORAGE PLANNING</a:t>
            </a:r>
          </a:p>
          <a:p>
            <a:r>
              <a:rPr lang="en-IN" dirty="0">
                <a:latin typeface="Times New Roman" pitchFamily="18" charset="0"/>
                <a:cs typeface="Times New Roman" pitchFamily="18" charset="0"/>
              </a:rPr>
              <a:t>LOSS OF ANCHORAGE</a:t>
            </a:r>
          </a:p>
        </p:txBody>
      </p:sp>
    </p:spTree>
    <p:extLst>
      <p:ext uri="{BB962C8B-B14F-4D97-AF65-F5344CB8AC3E}">
        <p14:creationId xmlns:p14="http://schemas.microsoft.com/office/powerpoint/2010/main" val="4058205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b="1" u="sng" dirty="0">
                <a:latin typeface="Times New Roman" pitchFamily="18" charset="0"/>
                <a:cs typeface="Times New Roman" pitchFamily="18" charset="0"/>
              </a:rPr>
              <a:t>DEFINITION</a:t>
            </a:r>
          </a:p>
        </p:txBody>
      </p:sp>
      <p:sp>
        <p:nvSpPr>
          <p:cNvPr id="3" name="Content Placeholder 2"/>
          <p:cNvSpPr>
            <a:spLocks noGrp="1"/>
          </p:cNvSpPr>
          <p:nvPr>
            <p:ph idx="1"/>
          </p:nvPr>
        </p:nvSpPr>
        <p:spPr/>
        <p:txBody>
          <a:bodyPr>
            <a:normAutofit fontScale="85000" lnSpcReduction="10000"/>
          </a:bodyPr>
          <a:lstStyle/>
          <a:p>
            <a:pPr lvl="1">
              <a:buFont typeface="Arial" pitchFamily="34" charset="0"/>
              <a:buChar char="•"/>
            </a:pPr>
            <a:r>
              <a:rPr lang="en-IN" sz="2400" dirty="0">
                <a:latin typeface="Times New Roman" pitchFamily="18" charset="0"/>
                <a:cs typeface="Times New Roman" pitchFamily="18" charset="0"/>
              </a:rPr>
              <a:t>Graber has defined anchorage in orthodontics as the nature and degree of resistance to displacement offered by an anatomic unit for the purpose of effecting tooth movement.</a:t>
            </a:r>
          </a:p>
          <a:p>
            <a:pPr lvl="1">
              <a:buFont typeface="Arial" pitchFamily="34" charset="0"/>
              <a:buChar char="•"/>
            </a:pPr>
            <a:endParaRPr lang="en-IN" sz="2400" dirty="0">
              <a:latin typeface="Times New Roman" pitchFamily="18" charset="0"/>
              <a:cs typeface="Times New Roman" pitchFamily="18" charset="0"/>
            </a:endParaRPr>
          </a:p>
          <a:p>
            <a:pPr lvl="1">
              <a:buNone/>
            </a:pPr>
            <a:endParaRPr lang="en-IN" sz="2400" dirty="0">
              <a:latin typeface="Times New Roman" pitchFamily="18" charset="0"/>
              <a:cs typeface="Times New Roman" pitchFamily="18" charset="0"/>
            </a:endParaRPr>
          </a:p>
          <a:p>
            <a:pPr lvl="1">
              <a:buFont typeface="Arial" pitchFamily="34" charset="0"/>
              <a:buChar char="•"/>
            </a:pPr>
            <a:r>
              <a:rPr lang="en-IN" sz="2400" dirty="0">
                <a:latin typeface="Times New Roman" pitchFamily="18" charset="0"/>
                <a:cs typeface="Times New Roman" pitchFamily="18" charset="0"/>
              </a:rPr>
              <a:t>According to White and Gardiner, anchorage is the site of delivery from which a force is exerted.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b="1" u="sng" dirty="0">
                <a:latin typeface="Times New Roman" pitchFamily="18" charset="0"/>
                <a:cs typeface="Times New Roman" pitchFamily="18" charset="0"/>
              </a:rPr>
              <a:t>CLASSIFICATION OF ANCHORAGE</a:t>
            </a:r>
          </a:p>
        </p:txBody>
      </p:sp>
      <p:sp>
        <p:nvSpPr>
          <p:cNvPr id="3" name="Content Placeholder 2"/>
          <p:cNvSpPr>
            <a:spLocks noGrp="1"/>
          </p:cNvSpPr>
          <p:nvPr>
            <p:ph idx="1"/>
          </p:nvPr>
        </p:nvSpPr>
        <p:spPr/>
        <p:txBody>
          <a:bodyPr>
            <a:normAutofit fontScale="70000" lnSpcReduction="20000"/>
          </a:bodyPr>
          <a:lstStyle/>
          <a:p>
            <a:pPr marL="457200" indent="-457200"/>
            <a:r>
              <a:rPr lang="en-IN" sz="2400" dirty="0">
                <a:latin typeface="Times New Roman" pitchFamily="18" charset="0"/>
                <a:cs typeface="Times New Roman" pitchFamily="18" charset="0"/>
              </a:rPr>
              <a:t>ACCORDING TO MANNER OF FORCE APPLICATION(BY MOYER’S)</a:t>
            </a:r>
          </a:p>
          <a:p>
            <a:pPr marL="457200" indent="-457200">
              <a:buFont typeface="+mj-lt"/>
              <a:buAutoNum type="arabicPeriod"/>
            </a:pPr>
            <a:r>
              <a:rPr lang="en-IN" sz="2400" dirty="0">
                <a:latin typeface="Times New Roman" pitchFamily="18" charset="0"/>
                <a:cs typeface="Times New Roman" pitchFamily="18" charset="0"/>
              </a:rPr>
              <a:t>Simple anchorage</a:t>
            </a:r>
          </a:p>
          <a:p>
            <a:pPr marL="457200" indent="-457200">
              <a:buFont typeface="+mj-lt"/>
              <a:buAutoNum type="arabicPeriod"/>
            </a:pPr>
            <a:r>
              <a:rPr lang="en-IN" sz="2400" dirty="0">
                <a:latin typeface="Times New Roman" pitchFamily="18" charset="0"/>
                <a:cs typeface="Times New Roman" pitchFamily="18" charset="0"/>
              </a:rPr>
              <a:t>Stationary anchorage</a:t>
            </a:r>
          </a:p>
          <a:p>
            <a:pPr marL="457200" indent="-457200">
              <a:buFont typeface="+mj-lt"/>
              <a:buAutoNum type="arabicPeriod"/>
            </a:pPr>
            <a:r>
              <a:rPr lang="en-IN" sz="2400" dirty="0">
                <a:latin typeface="Times New Roman" pitchFamily="18" charset="0"/>
                <a:cs typeface="Times New Roman" pitchFamily="18" charset="0"/>
              </a:rPr>
              <a:t>Reciprocal anchorage</a:t>
            </a:r>
          </a:p>
          <a:p>
            <a:pPr marL="457200" indent="-457200">
              <a:buFont typeface="+mj-lt"/>
              <a:buAutoNum type="arabicPeriod"/>
            </a:pPr>
            <a:endParaRPr lang="en-IN" sz="2400" dirty="0">
              <a:latin typeface="Times New Roman" pitchFamily="18" charset="0"/>
              <a:cs typeface="Times New Roman" pitchFamily="18" charset="0"/>
            </a:endParaRPr>
          </a:p>
          <a:p>
            <a:pPr marL="457200" indent="-457200"/>
            <a:r>
              <a:rPr lang="en-IN" sz="2400" dirty="0">
                <a:latin typeface="Times New Roman" pitchFamily="18" charset="0"/>
                <a:cs typeface="Times New Roman" pitchFamily="18" charset="0"/>
              </a:rPr>
              <a:t>ACCORDING TO JAWS INVOLVED</a:t>
            </a:r>
          </a:p>
          <a:p>
            <a:pPr marL="457200" indent="-457200">
              <a:buFont typeface="+mj-lt"/>
              <a:buAutoNum type="arabicPeriod"/>
            </a:pPr>
            <a:r>
              <a:rPr lang="en-IN" sz="2400" dirty="0">
                <a:latin typeface="Times New Roman" pitchFamily="18" charset="0"/>
                <a:cs typeface="Times New Roman" pitchFamily="18" charset="0"/>
              </a:rPr>
              <a:t>Intra  maxillary </a:t>
            </a:r>
          </a:p>
          <a:p>
            <a:pPr marL="457200" indent="-457200">
              <a:buFont typeface="+mj-lt"/>
              <a:buAutoNum type="arabicPeriod"/>
            </a:pPr>
            <a:r>
              <a:rPr lang="en-IN" sz="2400" dirty="0">
                <a:latin typeface="Times New Roman" pitchFamily="18" charset="0"/>
                <a:cs typeface="Times New Roman" pitchFamily="18" charset="0"/>
              </a:rPr>
              <a:t>Inter maxillary</a:t>
            </a:r>
          </a:p>
          <a:p>
            <a:pPr marL="457200" indent="-457200">
              <a:buFont typeface="+mj-lt"/>
              <a:buAutoNum type="arabicPeriod"/>
            </a:pPr>
            <a:endParaRPr lang="en-IN" sz="24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331" y="548680"/>
            <a:ext cx="7773339" cy="5242521"/>
          </a:xfrm>
        </p:spPr>
        <p:txBody>
          <a:bodyPr>
            <a:normAutofit/>
          </a:bodyPr>
          <a:lstStyle/>
          <a:p>
            <a:r>
              <a:rPr lang="en-IN" sz="2400" b="1" u="sng" dirty="0">
                <a:latin typeface="Times New Roman" pitchFamily="18" charset="0"/>
                <a:cs typeface="Times New Roman" pitchFamily="18" charset="0"/>
              </a:rPr>
              <a:t>ACCORDING TO THE SITE OF ANCHORAGE</a:t>
            </a:r>
          </a:p>
          <a:p>
            <a:pPr marL="0" indent="0">
              <a:buNone/>
            </a:pPr>
            <a:endParaRPr lang="en-IN" sz="2400" b="1" u="sng" dirty="0">
              <a:latin typeface="Times New Roman" pitchFamily="18" charset="0"/>
              <a:cs typeface="Times New Roman" pitchFamily="18" charset="0"/>
            </a:endParaRPr>
          </a:p>
          <a:p>
            <a:pPr>
              <a:buNone/>
            </a:pPr>
            <a:r>
              <a:rPr lang="en-IN" sz="2400" dirty="0">
                <a:latin typeface="Times New Roman" pitchFamily="18" charset="0"/>
                <a:cs typeface="Times New Roman" pitchFamily="18" charset="0"/>
              </a:rPr>
              <a:t>1. INTRAORAL</a:t>
            </a:r>
          </a:p>
          <a:p>
            <a:pPr marL="514350" indent="-514350">
              <a:buNone/>
            </a:pPr>
            <a:r>
              <a:rPr lang="en-IN" sz="2400" dirty="0">
                <a:latin typeface="Times New Roman" pitchFamily="18" charset="0"/>
                <a:cs typeface="Times New Roman" pitchFamily="18" charset="0"/>
              </a:rPr>
              <a:t>2. EXTRAORAL</a:t>
            </a:r>
          </a:p>
          <a:p>
            <a:pPr marL="514350" indent="-514350">
              <a:buFont typeface="+mj-lt"/>
              <a:buAutoNum type="alphaUcPeriod"/>
            </a:pPr>
            <a:r>
              <a:rPr lang="en-IN" sz="2400" dirty="0">
                <a:latin typeface="Times New Roman" pitchFamily="18" charset="0"/>
                <a:cs typeface="Times New Roman" pitchFamily="18" charset="0"/>
              </a:rPr>
              <a:t>Cervical</a:t>
            </a:r>
          </a:p>
          <a:p>
            <a:pPr marL="514350" indent="-514350">
              <a:buFont typeface="+mj-lt"/>
              <a:buAutoNum type="alphaUcPeriod"/>
            </a:pPr>
            <a:r>
              <a:rPr lang="en-IN" sz="2400" dirty="0">
                <a:latin typeface="Times New Roman" pitchFamily="18" charset="0"/>
                <a:cs typeface="Times New Roman" pitchFamily="18" charset="0"/>
              </a:rPr>
              <a:t>Occipital</a:t>
            </a:r>
          </a:p>
          <a:p>
            <a:pPr marL="514350" indent="-514350">
              <a:buFont typeface="+mj-lt"/>
              <a:buAutoNum type="alphaUcPeriod"/>
            </a:pPr>
            <a:r>
              <a:rPr lang="en-IN" sz="2400" dirty="0">
                <a:latin typeface="Times New Roman" pitchFamily="18" charset="0"/>
                <a:cs typeface="Times New Roman" pitchFamily="18" charset="0"/>
              </a:rPr>
              <a:t>Cranial</a:t>
            </a:r>
          </a:p>
          <a:p>
            <a:pPr marL="514350" indent="-514350">
              <a:buFont typeface="+mj-lt"/>
              <a:buAutoNum type="alphaUcPeriod"/>
            </a:pPr>
            <a:r>
              <a:rPr lang="en-IN" sz="2400" dirty="0">
                <a:latin typeface="Times New Roman" pitchFamily="18" charset="0"/>
                <a:cs typeface="Times New Roman" pitchFamily="18" charset="0"/>
              </a:rPr>
              <a:t>Facial</a:t>
            </a:r>
          </a:p>
          <a:p>
            <a:pPr marL="514350" indent="-514350">
              <a:buNone/>
            </a:pPr>
            <a:r>
              <a:rPr lang="en-IN" sz="2400" dirty="0">
                <a:latin typeface="Times New Roman" pitchFamily="18" charset="0"/>
                <a:cs typeface="Times New Roman" pitchFamily="18" charset="0"/>
              </a:rPr>
              <a:t>3. MUSCULAR</a:t>
            </a:r>
          </a:p>
          <a:p>
            <a:pPr marL="514350" indent="-514350">
              <a:buNone/>
            </a:pPr>
            <a:endParaRPr lang="en-I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328592"/>
          </a:xfrm>
        </p:spPr>
        <p:txBody>
          <a:bodyPr>
            <a:normAutofit/>
          </a:bodyPr>
          <a:lstStyle/>
          <a:p>
            <a:r>
              <a:rPr lang="en-IN" sz="2400" b="1" u="sng" dirty="0">
                <a:latin typeface="Times New Roman" pitchFamily="18" charset="0"/>
                <a:cs typeface="Times New Roman" pitchFamily="18" charset="0"/>
              </a:rPr>
              <a:t>ACCORDING TO THE NUMBER OF ANCHORAGE UNITS:</a:t>
            </a:r>
          </a:p>
          <a:p>
            <a:pPr marL="0" indent="0">
              <a:buNone/>
            </a:pPr>
            <a:endParaRPr lang="en-IN" sz="2400" dirty="0">
              <a:latin typeface="Times New Roman" pitchFamily="18" charset="0"/>
              <a:cs typeface="Times New Roman" pitchFamily="18" charset="0"/>
            </a:endParaRPr>
          </a:p>
          <a:p>
            <a:pPr marL="514350" indent="-514350">
              <a:buFont typeface="+mj-lt"/>
              <a:buAutoNum type="arabicPeriod"/>
            </a:pPr>
            <a:r>
              <a:rPr lang="en-IN" sz="2400" dirty="0">
                <a:latin typeface="Times New Roman" pitchFamily="18" charset="0"/>
                <a:cs typeface="Times New Roman" pitchFamily="18" charset="0"/>
              </a:rPr>
              <a:t>Single or primary anchorage</a:t>
            </a:r>
          </a:p>
          <a:p>
            <a:pPr marL="514350" indent="-514350">
              <a:buFont typeface="+mj-lt"/>
              <a:buAutoNum type="arabicPeriod"/>
            </a:pPr>
            <a:endParaRPr lang="en-IN" sz="2400" dirty="0">
              <a:latin typeface="Times New Roman" pitchFamily="18" charset="0"/>
              <a:cs typeface="Times New Roman" pitchFamily="18" charset="0"/>
            </a:endParaRPr>
          </a:p>
          <a:p>
            <a:pPr marL="514350" indent="-514350">
              <a:buFont typeface="+mj-lt"/>
              <a:buAutoNum type="arabicPeriod"/>
            </a:pPr>
            <a:r>
              <a:rPr lang="en-IN" sz="2400" dirty="0">
                <a:latin typeface="Times New Roman" pitchFamily="18" charset="0"/>
                <a:cs typeface="Times New Roman" pitchFamily="18" charset="0"/>
              </a:rPr>
              <a:t>Compound anchorage</a:t>
            </a:r>
          </a:p>
          <a:p>
            <a:pPr marL="514350" indent="-514350">
              <a:buFont typeface="+mj-lt"/>
              <a:buAutoNum type="arabicPeriod"/>
            </a:pPr>
            <a:endParaRPr lang="en-IN" sz="2400" dirty="0">
              <a:latin typeface="Times New Roman" pitchFamily="18" charset="0"/>
              <a:cs typeface="Times New Roman" pitchFamily="18" charset="0"/>
            </a:endParaRPr>
          </a:p>
          <a:p>
            <a:pPr marL="514350" indent="-514350">
              <a:buFont typeface="+mj-lt"/>
              <a:buAutoNum type="arabicPeriod"/>
            </a:pPr>
            <a:r>
              <a:rPr lang="en-IN" sz="2400" dirty="0">
                <a:latin typeface="Times New Roman" pitchFamily="18" charset="0"/>
                <a:cs typeface="Times New Roman" pitchFamily="18" charset="0"/>
              </a:rPr>
              <a:t>Multiple or reinforced anchorage</a:t>
            </a:r>
          </a:p>
          <a:p>
            <a:pPr marL="514350" indent="-514350">
              <a:buFont typeface="+mj-lt"/>
              <a:buAutoNum type="arabicPeriod"/>
            </a:pPr>
            <a:endParaRPr lang="en-I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b="1" u="sng" dirty="0">
                <a:latin typeface="Times New Roman" pitchFamily="18" charset="0"/>
                <a:cs typeface="Times New Roman" pitchFamily="18" charset="0"/>
              </a:rPr>
              <a:t>INTRAORAL  SOURCES OF ANCHORAGE</a:t>
            </a:r>
          </a:p>
        </p:txBody>
      </p:sp>
      <p:sp>
        <p:nvSpPr>
          <p:cNvPr id="3" name="Content Placeholder 2"/>
          <p:cNvSpPr>
            <a:spLocks noGrp="1"/>
          </p:cNvSpPr>
          <p:nvPr>
            <p:ph idx="1"/>
          </p:nvPr>
        </p:nvSpPr>
        <p:spPr/>
        <p:txBody>
          <a:bodyPr>
            <a:normAutofit fontScale="25000" lnSpcReduction="20000"/>
          </a:bodyPr>
          <a:lstStyle/>
          <a:p>
            <a:r>
              <a:rPr lang="en-IN" sz="9600" dirty="0">
                <a:latin typeface="Times New Roman" pitchFamily="18" charset="0"/>
                <a:cs typeface="Times New Roman" pitchFamily="18" charset="0"/>
              </a:rPr>
              <a:t>The teeth</a:t>
            </a:r>
          </a:p>
          <a:p>
            <a:endParaRPr lang="en-IN" sz="9600" dirty="0">
              <a:latin typeface="Times New Roman" pitchFamily="18" charset="0"/>
              <a:cs typeface="Times New Roman" pitchFamily="18" charset="0"/>
            </a:endParaRPr>
          </a:p>
          <a:p>
            <a:r>
              <a:rPr lang="en-IN" sz="9600" dirty="0">
                <a:latin typeface="Times New Roman" pitchFamily="18" charset="0"/>
                <a:cs typeface="Times New Roman" pitchFamily="18" charset="0"/>
              </a:rPr>
              <a:t> Alveolar bone</a:t>
            </a:r>
          </a:p>
          <a:p>
            <a:endParaRPr lang="en-IN" sz="9600" dirty="0">
              <a:latin typeface="Times New Roman" pitchFamily="18" charset="0"/>
              <a:cs typeface="Times New Roman" pitchFamily="18" charset="0"/>
            </a:endParaRPr>
          </a:p>
          <a:p>
            <a:r>
              <a:rPr lang="en-IN" sz="9600" dirty="0">
                <a:latin typeface="Times New Roman" pitchFamily="18" charset="0"/>
                <a:cs typeface="Times New Roman" pitchFamily="18" charset="0"/>
              </a:rPr>
              <a:t>Basal bone</a:t>
            </a:r>
          </a:p>
          <a:p>
            <a:endParaRPr lang="en-IN" sz="9600" dirty="0">
              <a:latin typeface="Times New Roman" pitchFamily="18" charset="0"/>
              <a:cs typeface="Times New Roman" pitchFamily="18" charset="0"/>
            </a:endParaRPr>
          </a:p>
          <a:p>
            <a:r>
              <a:rPr lang="en-IN" sz="9600" dirty="0">
                <a:latin typeface="Times New Roman" pitchFamily="18" charset="0"/>
                <a:cs typeface="Times New Roman" pitchFamily="18" charset="0"/>
              </a:rPr>
              <a:t>Musculature</a:t>
            </a:r>
          </a:p>
          <a:p>
            <a:pPr>
              <a:buNone/>
            </a:pPr>
            <a:endParaRPr lang="en-IN" sz="6000" dirty="0">
              <a:latin typeface="Times New Roman" pitchFamily="18" charset="0"/>
              <a:cs typeface="Times New Roman" pitchFamily="18" charset="0"/>
            </a:endParaRPr>
          </a:p>
          <a:p>
            <a:pPr>
              <a:buNone/>
            </a:pPr>
            <a:r>
              <a:rPr lang="en-IN" sz="6000" dirty="0">
                <a:latin typeface="Times New Roman" pitchFamily="18" charset="0"/>
                <a:cs typeface="Times New Roman" pitchFamily="18" charset="0"/>
              </a:rPr>
              <a:t> </a:t>
            </a:r>
          </a:p>
          <a:p>
            <a:endParaRPr lang="en-IN" sz="2400" dirty="0">
              <a:latin typeface="Times New Roman" pitchFamily="18" charset="0"/>
              <a:cs typeface="Times New Roman" pitchFamily="18" charset="0"/>
            </a:endParaRPr>
          </a:p>
          <a:p>
            <a:endParaRPr lang="en-IN" sz="2400" dirty="0">
              <a:latin typeface="Times New Roman" pitchFamily="18" charset="0"/>
              <a:cs typeface="Times New Roman" pitchFamily="18" charset="0"/>
            </a:endParaRPr>
          </a:p>
          <a:p>
            <a:endParaRPr lang="en-IN" sz="2400" dirty="0">
              <a:latin typeface="Times New Roman" pitchFamily="18" charset="0"/>
              <a:cs typeface="Times New Roman" pitchFamily="18" charset="0"/>
            </a:endParaRPr>
          </a:p>
          <a:p>
            <a:endParaRPr lang="en-IN" sz="24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99391"/>
            <a:ext cx="7773338" cy="1152128"/>
          </a:xfrm>
        </p:spPr>
        <p:txBody>
          <a:bodyPr>
            <a:normAutofit/>
          </a:bodyPr>
          <a:lstStyle/>
          <a:p>
            <a:r>
              <a:rPr lang="en-IN" sz="2800" b="1" u="sng" dirty="0">
                <a:latin typeface="Times New Roman" pitchFamily="18" charset="0"/>
                <a:cs typeface="Times New Roman" pitchFamily="18" charset="0"/>
              </a:rPr>
              <a:t>THE TEETH</a:t>
            </a:r>
          </a:p>
        </p:txBody>
      </p:sp>
      <p:sp>
        <p:nvSpPr>
          <p:cNvPr id="3" name="Content Placeholder 2"/>
          <p:cNvSpPr>
            <a:spLocks noGrp="1"/>
          </p:cNvSpPr>
          <p:nvPr>
            <p:ph idx="1"/>
          </p:nvPr>
        </p:nvSpPr>
        <p:spPr>
          <a:xfrm>
            <a:off x="457200" y="908720"/>
            <a:ext cx="8229600" cy="2948908"/>
          </a:xfrm>
        </p:spPr>
        <p:txBody>
          <a:bodyPr>
            <a:normAutofit fontScale="92500" lnSpcReduction="20000"/>
          </a:bodyPr>
          <a:lstStyle/>
          <a:p>
            <a:r>
              <a:rPr lang="en-IN" sz="2400" dirty="0">
                <a:latin typeface="Times New Roman" pitchFamily="18" charset="0"/>
                <a:cs typeface="Times New Roman" pitchFamily="18" charset="0"/>
              </a:rPr>
              <a:t>Whenever some teeth are moved orthodontically , the remaining teeth of the oral cavity can act as anchorage or resistance units.</a:t>
            </a:r>
          </a:p>
          <a:p>
            <a:r>
              <a:rPr lang="en-IN" sz="2400" dirty="0">
                <a:latin typeface="Times New Roman" pitchFamily="18" charset="0"/>
                <a:cs typeface="Times New Roman" pitchFamily="18" charset="0"/>
              </a:rPr>
              <a:t>The anchorage potential of teeth depends on a number of factors such as root form, root size, number of roots, root length and root inclination</a:t>
            </a:r>
            <a:r>
              <a:rPr lang="en-IN" sz="2000" dirty="0">
                <a:latin typeface="Times New Roman" pitchFamily="18" charset="0"/>
                <a:cs typeface="Times New Roman" pitchFamily="18" charset="0"/>
              </a:rPr>
              <a:t>.</a:t>
            </a:r>
          </a:p>
        </p:txBody>
      </p:sp>
      <p:pic>
        <p:nvPicPr>
          <p:cNvPr id="6" name="Picture 5" descr="images (3).jpg"/>
          <p:cNvPicPr>
            <a:picLocks noChangeAspect="1"/>
          </p:cNvPicPr>
          <p:nvPr/>
        </p:nvPicPr>
        <p:blipFill>
          <a:blip r:embed="rId2"/>
          <a:stretch>
            <a:fillRect/>
          </a:stretch>
        </p:blipFill>
        <p:spPr>
          <a:xfrm>
            <a:off x="2357422" y="3857628"/>
            <a:ext cx="4500594" cy="2643206"/>
          </a:xfrm>
          <a:prstGeom prst="rect">
            <a:avLst/>
          </a:prstGeom>
        </p:spPr>
      </p:pic>
    </p:spTree>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812</TotalTime>
  <Words>934</Words>
  <Application>Microsoft Office PowerPoint</Application>
  <PresentationFormat>On-screen Show (4:3)</PresentationFormat>
  <Paragraphs>139</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Book Antiqua</vt:lpstr>
      <vt:lpstr>Calibri</vt:lpstr>
      <vt:lpstr>Times New Roman</vt:lpstr>
      <vt:lpstr>Tw Cen MT</vt:lpstr>
      <vt:lpstr>Wingdings</vt:lpstr>
      <vt:lpstr>Droplet</vt:lpstr>
      <vt:lpstr>PowerPoint Presentation</vt:lpstr>
      <vt:lpstr>Specific learning Objectives </vt:lpstr>
      <vt:lpstr>CONTENTS</vt:lpstr>
      <vt:lpstr>DEFINITION</vt:lpstr>
      <vt:lpstr>CLASSIFICATION OF ANCHORAGE</vt:lpstr>
      <vt:lpstr>PowerPoint Presentation</vt:lpstr>
      <vt:lpstr>PowerPoint Presentation</vt:lpstr>
      <vt:lpstr>INTRAORAL  SOURCES OF ANCHORAGE</vt:lpstr>
      <vt:lpstr>THE TEETH</vt:lpstr>
      <vt:lpstr>ALVEOLAR  BONE</vt:lpstr>
      <vt:lpstr>BASAL  BONE </vt:lpstr>
      <vt:lpstr>MUSCULATURE</vt:lpstr>
      <vt:lpstr>EXTRAORAL SOURCES OF ANCHORAGE</vt:lpstr>
      <vt:lpstr>PowerPoint Presentation</vt:lpstr>
      <vt:lpstr>TYPES OF ANCHORAGE</vt:lpstr>
      <vt:lpstr>STATIONARY ANCHORAGE</vt:lpstr>
      <vt:lpstr>RECIPROCAL ANCHORAGE </vt:lpstr>
      <vt:lpstr>INTRAORAL ANCHORAGE</vt:lpstr>
      <vt:lpstr>EXTRAORAL  ANCHORAGE</vt:lpstr>
      <vt:lpstr>MUSCULAR ANCHORAGE</vt:lpstr>
      <vt:lpstr>INTRA MAXILLARY ANCHORAGE</vt:lpstr>
      <vt:lpstr>summary</vt:lpstr>
      <vt:lpstr>REFERENCES</vt:lpstr>
      <vt:lpstr>Question &amp; Answer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ANCHORAGE IN ORTHODONTICS</dc:title>
  <dc:creator>sonal</dc:creator>
  <cp:lastModifiedBy>Gaurav Agrawal</cp:lastModifiedBy>
  <cp:revision>106</cp:revision>
  <dcterms:created xsi:type="dcterms:W3CDTF">2020-02-12T04:17:26Z</dcterms:created>
  <dcterms:modified xsi:type="dcterms:W3CDTF">2022-05-30T07:41:57Z</dcterms:modified>
</cp:coreProperties>
</file>